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2" r:id="rId3"/>
    <p:sldId id="313" r:id="rId4"/>
    <p:sldId id="259" r:id="rId5"/>
    <p:sldId id="258" r:id="rId6"/>
    <p:sldId id="260" r:id="rId7"/>
    <p:sldId id="278" r:id="rId8"/>
    <p:sldId id="261" r:id="rId9"/>
    <p:sldId id="276" r:id="rId10"/>
    <p:sldId id="279" r:id="rId11"/>
    <p:sldId id="314" r:id="rId12"/>
    <p:sldId id="281" r:id="rId13"/>
    <p:sldId id="280" r:id="rId14"/>
    <p:sldId id="282" r:id="rId15"/>
    <p:sldId id="315" r:id="rId16"/>
    <p:sldId id="287" r:id="rId17"/>
    <p:sldId id="308" r:id="rId18"/>
    <p:sldId id="286" r:id="rId19"/>
    <p:sldId id="319" r:id="rId20"/>
    <p:sldId id="283" r:id="rId21"/>
    <p:sldId id="265" r:id="rId22"/>
    <p:sldId id="298" r:id="rId23"/>
    <p:sldId id="316" r:id="rId24"/>
    <p:sldId id="275" r:id="rId25"/>
    <p:sldId id="267" r:id="rId26"/>
    <p:sldId id="268" r:id="rId27"/>
    <p:sldId id="317" r:id="rId28"/>
    <p:sldId id="300" r:id="rId29"/>
    <p:sldId id="294" r:id="rId30"/>
    <p:sldId id="3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Projects\Teaching\CSEP546-2019\Figures\Binomi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Projects\Teaching\CSEP546-2019\Figures\Binomi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rojects\Teaching\CSEP546\Lectures\DataFor%20Figures\Bias%20Vari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P(correct) = 90%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Binomial!$D$31:$D$51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Binomial!$E$31:$E$51</c:f>
              <c:numCache>
                <c:formatCode>General</c:formatCode>
                <c:ptCount val="21"/>
                <c:pt idx="0">
                  <c:v>8.999999999999935E-98</c:v>
                </c:pt>
                <c:pt idx="1">
                  <c:v>4.445652768479891E-88</c:v>
                </c:pt>
                <c:pt idx="2">
                  <c:v>6.0357316989198989E-78</c:v>
                </c:pt>
                <c:pt idx="3">
                  <c:v>5.2160144669377636E-69</c:v>
                </c:pt>
                <c:pt idx="4">
                  <c:v>6.5163065089871393E-61</c:v>
                </c:pt>
                <c:pt idx="5">
                  <c:v>1.7410409570872506E-53</c:v>
                </c:pt>
                <c:pt idx="6">
                  <c:v>1.245127506291343E-46</c:v>
                </c:pt>
                <c:pt idx="7">
                  <c:v>2.741123372839687E-40</c:v>
                </c:pt>
                <c:pt idx="8">
                  <c:v>2.0318147779465999E-34</c:v>
                </c:pt>
                <c:pt idx="9">
                  <c:v>5.363200180716623E-29</c:v>
                </c:pt>
                <c:pt idx="10">
                  <c:v>5.1997131015211414E-24</c:v>
                </c:pt>
                <c:pt idx="11">
                  <c:v>1.8700322729563154E-19</c:v>
                </c:pt>
                <c:pt idx="12">
                  <c:v>2.4702124345042935E-15</c:v>
                </c:pt>
                <c:pt idx="13">
                  <c:v>1.1619939474994299E-11</c:v>
                </c:pt>
                <c:pt idx="14">
                  <c:v>1.8404083917652705E-8</c:v>
                </c:pt>
                <c:pt idx="15">
                  <c:v>8.972933719565243E-6</c:v>
                </c:pt>
                <c:pt idx="16">
                  <c:v>1.1709869914049633E-3</c:v>
                </c:pt>
                <c:pt idx="17">
                  <c:v>3.2682438153797407E-2</c:v>
                </c:pt>
                <c:pt idx="18">
                  <c:v>0.13186534682448822</c:v>
                </c:pt>
                <c:pt idx="19">
                  <c:v>3.3865803823557056E-2</c:v>
                </c:pt>
                <c:pt idx="20">
                  <c:v>2.6561398887587523E-5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84-42B9-98B5-E451777EF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368400"/>
        <c:axId val="537369712"/>
      </c:scatterChart>
      <c:valAx>
        <c:axId val="5373684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Observed Correct Out</a:t>
                </a:r>
                <a:r>
                  <a:rPr lang="en-US" baseline="0"/>
                  <a:t> of 100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369712"/>
        <c:crosses val="autoZero"/>
        <c:crossBetween val="midCat"/>
      </c:valAx>
      <c:valAx>
        <c:axId val="5373697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 of Observation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368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1"/>
          <c:tx>
            <c:v>Accuracy Estimate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Variance!$C$9:$C$109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Variance!$D$9:$D$109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4A-4769-848A-E3F646C5B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213136"/>
        <c:axId val="400319384"/>
      </c:scatterChart>
      <c:scatterChart>
        <c:scatterStyle val="smoothMarker"/>
        <c:varyColors val="0"/>
        <c:ser>
          <c:idx val="3"/>
          <c:order val="0"/>
          <c:tx>
            <c:v>Stdev of Estimate</c:v>
          </c:tx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Variance!$C$9:$C$109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Variance!$E$9:$E$109</c:f>
              <c:numCache>
                <c:formatCode>General</c:formatCode>
                <c:ptCount val="101"/>
                <c:pt idx="0">
                  <c:v>0</c:v>
                </c:pt>
                <c:pt idx="1">
                  <c:v>9.9498743710661995E-3</c:v>
                </c:pt>
                <c:pt idx="2">
                  <c:v>1.4E-2</c:v>
                </c:pt>
                <c:pt idx="3">
                  <c:v>1.7058722109231979E-2</c:v>
                </c:pt>
                <c:pt idx="4">
                  <c:v>1.9595917942265423E-2</c:v>
                </c:pt>
                <c:pt idx="5">
                  <c:v>2.1794494717703367E-2</c:v>
                </c:pt>
                <c:pt idx="6">
                  <c:v>2.3748684174075833E-2</c:v>
                </c:pt>
                <c:pt idx="7">
                  <c:v>2.551470164434615E-2</c:v>
                </c:pt>
                <c:pt idx="8">
                  <c:v>2.7129319932501072E-2</c:v>
                </c:pt>
                <c:pt idx="9">
                  <c:v>2.861817604250837E-2</c:v>
                </c:pt>
                <c:pt idx="10">
                  <c:v>3.0000000000000002E-2</c:v>
                </c:pt>
                <c:pt idx="11">
                  <c:v>3.1288975694324032E-2</c:v>
                </c:pt>
                <c:pt idx="12">
                  <c:v>3.2496153618543841E-2</c:v>
                </c:pt>
                <c:pt idx="13">
                  <c:v>3.3630343441600472E-2</c:v>
                </c:pt>
                <c:pt idx="14">
                  <c:v>3.4698703145794943E-2</c:v>
                </c:pt>
                <c:pt idx="15">
                  <c:v>3.5707142142714254E-2</c:v>
                </c:pt>
                <c:pt idx="16">
                  <c:v>3.6660605559646717E-2</c:v>
                </c:pt>
                <c:pt idx="17">
                  <c:v>3.7563279941985897E-2</c:v>
                </c:pt>
                <c:pt idx="18">
                  <c:v>3.8418745424597091E-2</c:v>
                </c:pt>
                <c:pt idx="19">
                  <c:v>3.9230090491866064E-2</c:v>
                </c:pt>
                <c:pt idx="20">
                  <c:v>0.04</c:v>
                </c:pt>
                <c:pt idx="21">
                  <c:v>4.0730823708832603E-2</c:v>
                </c:pt>
                <c:pt idx="22">
                  <c:v>4.1424630354415959E-2</c:v>
                </c:pt>
                <c:pt idx="23">
                  <c:v>4.2083250825001625E-2</c:v>
                </c:pt>
                <c:pt idx="24">
                  <c:v>4.2708313008125248E-2</c:v>
                </c:pt>
                <c:pt idx="25">
                  <c:v>4.3301270189221933E-2</c:v>
                </c:pt>
                <c:pt idx="26">
                  <c:v>4.3863424398922622E-2</c:v>
                </c:pt>
                <c:pt idx="27">
                  <c:v>4.4395945760846225E-2</c:v>
                </c:pt>
                <c:pt idx="28">
                  <c:v>4.48998886412873E-2</c:v>
                </c:pt>
                <c:pt idx="29">
                  <c:v>4.5376205218153706E-2</c:v>
                </c:pt>
                <c:pt idx="30">
                  <c:v>4.5825756949558399E-2</c:v>
                </c:pt>
                <c:pt idx="31">
                  <c:v>4.6249324319388711E-2</c:v>
                </c:pt>
                <c:pt idx="32">
                  <c:v>4.6647615158762402E-2</c:v>
                </c:pt>
                <c:pt idx="33">
                  <c:v>4.7021271782034989E-2</c:v>
                </c:pt>
                <c:pt idx="34">
                  <c:v>4.7370877129308042E-2</c:v>
                </c:pt>
                <c:pt idx="35">
                  <c:v>4.7696960070847276E-2</c:v>
                </c:pt>
                <c:pt idx="36">
                  <c:v>4.8000000000000001E-2</c:v>
                </c:pt>
                <c:pt idx="37">
                  <c:v>4.8280430818293245E-2</c:v>
                </c:pt>
                <c:pt idx="38">
                  <c:v>4.8538644398046386E-2</c:v>
                </c:pt>
                <c:pt idx="39">
                  <c:v>4.8774993593028795E-2</c:v>
                </c:pt>
                <c:pt idx="40">
                  <c:v>4.8989794855663557E-2</c:v>
                </c:pt>
                <c:pt idx="41">
                  <c:v>4.9183330509431751E-2</c:v>
                </c:pt>
                <c:pt idx="42">
                  <c:v>4.9355850717012269E-2</c:v>
                </c:pt>
                <c:pt idx="43">
                  <c:v>4.9507575177946253E-2</c:v>
                </c:pt>
                <c:pt idx="44">
                  <c:v>4.963869458396343E-2</c:v>
                </c:pt>
                <c:pt idx="45">
                  <c:v>4.9749371855331001E-2</c:v>
                </c:pt>
                <c:pt idx="46">
                  <c:v>4.9839743177508451E-2</c:v>
                </c:pt>
                <c:pt idx="47">
                  <c:v>4.9909918853871117E-2</c:v>
                </c:pt>
                <c:pt idx="48">
                  <c:v>4.9959983987187186E-2</c:v>
                </c:pt>
                <c:pt idx="49">
                  <c:v>4.9989998999799952E-2</c:v>
                </c:pt>
                <c:pt idx="50">
                  <c:v>0.05</c:v>
                </c:pt>
                <c:pt idx="51">
                  <c:v>4.9989998999799952E-2</c:v>
                </c:pt>
                <c:pt idx="52">
                  <c:v>4.9959983987187186E-2</c:v>
                </c:pt>
                <c:pt idx="53">
                  <c:v>4.9909918853871117E-2</c:v>
                </c:pt>
                <c:pt idx="54">
                  <c:v>4.9839743177508451E-2</c:v>
                </c:pt>
                <c:pt idx="55">
                  <c:v>4.9749371855330994E-2</c:v>
                </c:pt>
                <c:pt idx="56">
                  <c:v>4.9638694583963423E-2</c:v>
                </c:pt>
                <c:pt idx="57">
                  <c:v>4.9507575177946253E-2</c:v>
                </c:pt>
                <c:pt idx="58">
                  <c:v>4.9355850717012269E-2</c:v>
                </c:pt>
                <c:pt idx="59">
                  <c:v>4.9183330509431751E-2</c:v>
                </c:pt>
                <c:pt idx="60">
                  <c:v>4.8989794855663557E-2</c:v>
                </c:pt>
                <c:pt idx="61">
                  <c:v>4.8774993593028795E-2</c:v>
                </c:pt>
                <c:pt idx="62">
                  <c:v>4.8538644398046386E-2</c:v>
                </c:pt>
                <c:pt idx="63">
                  <c:v>4.8280430818293245E-2</c:v>
                </c:pt>
                <c:pt idx="64">
                  <c:v>4.8000000000000001E-2</c:v>
                </c:pt>
                <c:pt idx="65">
                  <c:v>4.7696960070847276E-2</c:v>
                </c:pt>
                <c:pt idx="66">
                  <c:v>4.7370877129308042E-2</c:v>
                </c:pt>
                <c:pt idx="67">
                  <c:v>4.7021271782034989E-2</c:v>
                </c:pt>
                <c:pt idx="68">
                  <c:v>4.6647615158762402E-2</c:v>
                </c:pt>
                <c:pt idx="69">
                  <c:v>4.6249324319388711E-2</c:v>
                </c:pt>
                <c:pt idx="70">
                  <c:v>4.5825756949558406E-2</c:v>
                </c:pt>
                <c:pt idx="71">
                  <c:v>4.5376205218153713E-2</c:v>
                </c:pt>
                <c:pt idx="72">
                  <c:v>4.48998886412873E-2</c:v>
                </c:pt>
                <c:pt idx="73">
                  <c:v>4.4395945760846225E-2</c:v>
                </c:pt>
                <c:pt idx="74">
                  <c:v>4.3863424398922622E-2</c:v>
                </c:pt>
                <c:pt idx="75">
                  <c:v>4.3301270189221933E-2</c:v>
                </c:pt>
                <c:pt idx="76">
                  <c:v>4.2708313008125248E-2</c:v>
                </c:pt>
                <c:pt idx="77">
                  <c:v>4.2083250825001625E-2</c:v>
                </c:pt>
                <c:pt idx="78">
                  <c:v>4.1424630354415952E-2</c:v>
                </c:pt>
                <c:pt idx="79">
                  <c:v>4.0730823708832603E-2</c:v>
                </c:pt>
                <c:pt idx="80">
                  <c:v>0.04</c:v>
                </c:pt>
                <c:pt idx="81">
                  <c:v>3.9230090491866057E-2</c:v>
                </c:pt>
                <c:pt idx="82">
                  <c:v>3.8418745424597098E-2</c:v>
                </c:pt>
                <c:pt idx="83">
                  <c:v>3.7563279941985904E-2</c:v>
                </c:pt>
                <c:pt idx="84">
                  <c:v>3.6660605559646724E-2</c:v>
                </c:pt>
                <c:pt idx="85">
                  <c:v>3.5707142142714254E-2</c:v>
                </c:pt>
                <c:pt idx="86">
                  <c:v>3.4698703145794943E-2</c:v>
                </c:pt>
                <c:pt idx="87">
                  <c:v>3.3630343441600472E-2</c:v>
                </c:pt>
                <c:pt idx="88">
                  <c:v>3.2496153618543841E-2</c:v>
                </c:pt>
                <c:pt idx="89">
                  <c:v>3.1288975694324025E-2</c:v>
                </c:pt>
                <c:pt idx="90">
                  <c:v>0.03</c:v>
                </c:pt>
                <c:pt idx="91">
                  <c:v>2.8618176042508364E-2</c:v>
                </c:pt>
                <c:pt idx="92">
                  <c:v>2.7129319932501065E-2</c:v>
                </c:pt>
                <c:pt idx="93">
                  <c:v>2.551470164434614E-2</c:v>
                </c:pt>
                <c:pt idx="94">
                  <c:v>2.3748684174075843E-2</c:v>
                </c:pt>
                <c:pt idx="95">
                  <c:v>2.1794494717703377E-2</c:v>
                </c:pt>
                <c:pt idx="96">
                  <c:v>1.9595917942265433E-2</c:v>
                </c:pt>
                <c:pt idx="97">
                  <c:v>1.7058722109231986E-2</c:v>
                </c:pt>
                <c:pt idx="98">
                  <c:v>1.4000000000000005E-2</c:v>
                </c:pt>
                <c:pt idx="99">
                  <c:v>9.9498743710662047E-3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4A-4769-848A-E3F646C5B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290192"/>
        <c:axId val="574287896"/>
      </c:scatterChart>
      <c:valAx>
        <c:axId val="3992131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Observed Correct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19384"/>
        <c:crosses val="autoZero"/>
        <c:crossBetween val="midCat"/>
      </c:valAx>
      <c:valAx>
        <c:axId val="4003193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Accuracy</a:t>
                </a:r>
                <a:r>
                  <a:rPr lang="en-US" baseline="0">
                    <a:solidFill>
                      <a:schemeClr val="tx1"/>
                    </a:solidFill>
                  </a:rPr>
                  <a:t> Estimate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13136"/>
        <c:crosses val="autoZero"/>
        <c:crossBetween val="midCat"/>
      </c:valAx>
      <c:valAx>
        <c:axId val="57428789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Stdev of Estimate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74290192"/>
        <c:crosses val="max"/>
        <c:crossBetween val="midCat"/>
      </c:valAx>
      <c:valAx>
        <c:axId val="57429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287896"/>
        <c:crosses val="autoZero"/>
        <c:crossBetween val="midCat"/>
      </c:valAx>
    </c:plotArea>
    <c:legend>
      <c:legendPos val="t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3"/>
          <c:order val="0"/>
          <c:tx>
            <c:v>Positive</c:v>
          </c:tx>
          <c:spPr>
            <a:ln w="25400">
              <a:noFill/>
            </a:ln>
          </c:spPr>
          <c:marker>
            <c:symbol val="none"/>
          </c:marker>
          <c:xVal>
            <c:numRef>
              <c:f>'Bias Variance'!$C$27:$C$41</c:f>
              <c:numCache>
                <c:formatCode>General</c:formatCode>
                <c:ptCount val="15"/>
                <c:pt idx="1">
                  <c:v>9.4024734951023592E-2</c:v>
                </c:pt>
                <c:pt idx="2">
                  <c:v>0.10940147466882744</c:v>
                </c:pt>
                <c:pt idx="3">
                  <c:v>0.16039886932043856</c:v>
                </c:pt>
                <c:pt idx="4">
                  <c:v>0.2</c:v>
                </c:pt>
                <c:pt idx="5">
                  <c:v>0.23036111976262996</c:v>
                </c:pt>
                <c:pt idx="6">
                  <c:v>0.3</c:v>
                </c:pt>
                <c:pt idx="7">
                  <c:v>0.32118654885500209</c:v>
                </c:pt>
                <c:pt idx="8">
                  <c:v>0.41745217818674485</c:v>
                </c:pt>
                <c:pt idx="9">
                  <c:v>0.50929255184210453</c:v>
                </c:pt>
                <c:pt idx="10">
                  <c:v>0.56147786909099873</c:v>
                </c:pt>
                <c:pt idx="11">
                  <c:v>0.56722433432581443</c:v>
                </c:pt>
                <c:pt idx="12">
                  <c:v>0.63701258459194099</c:v>
                </c:pt>
                <c:pt idx="13">
                  <c:v>0.76</c:v>
                </c:pt>
                <c:pt idx="14">
                  <c:v>0.95</c:v>
                </c:pt>
              </c:numCache>
            </c:numRef>
          </c:xVal>
          <c:yVal>
            <c:numRef>
              <c:f>'Bias Variance'!$D$27:$D$41</c:f>
              <c:numCache>
                <c:formatCode>General</c:formatCode>
                <c:ptCount val="15"/>
                <c:pt idx="1">
                  <c:v>0.31</c:v>
                </c:pt>
                <c:pt idx="2">
                  <c:v>0.5</c:v>
                </c:pt>
                <c:pt idx="3">
                  <c:v>0.9</c:v>
                </c:pt>
                <c:pt idx="4">
                  <c:v>0.15</c:v>
                </c:pt>
                <c:pt idx="5">
                  <c:v>0.93345179150198343</c:v>
                </c:pt>
                <c:pt idx="6">
                  <c:v>0.3</c:v>
                </c:pt>
                <c:pt idx="7">
                  <c:v>0.91293693224213979</c:v>
                </c:pt>
                <c:pt idx="8">
                  <c:v>0.75</c:v>
                </c:pt>
                <c:pt idx="9">
                  <c:v>0.5433951146674556</c:v>
                </c:pt>
                <c:pt idx="10">
                  <c:v>0.97438543245872189</c:v>
                </c:pt>
                <c:pt idx="11">
                  <c:v>0.8</c:v>
                </c:pt>
                <c:pt idx="12">
                  <c:v>0.75394788013790537</c:v>
                </c:pt>
                <c:pt idx="13">
                  <c:v>0.98</c:v>
                </c:pt>
                <c:pt idx="14">
                  <c:v>0.95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FC-40AE-8CA3-535FCFAA1C76}"/>
            </c:ext>
          </c:extLst>
        </c:ser>
        <c:ser>
          <c:idx val="4"/>
          <c:order val="1"/>
          <c:tx>
            <c:v>Negative</c:v>
          </c:tx>
          <c:spPr>
            <a:ln w="25400">
              <a:noFill/>
            </a:ln>
          </c:spPr>
          <c:marker>
            <c:symbol val="none"/>
          </c:marker>
          <c:xVal>
            <c:numRef>
              <c:f>'Bias Variance'!$F$27:$F$46</c:f>
              <c:numCache>
                <c:formatCode>General</c:formatCode>
                <c:ptCount val="20"/>
                <c:pt idx="0">
                  <c:v>0.02</c:v>
                </c:pt>
                <c:pt idx="1">
                  <c:v>6.1088979010002653E-2</c:v>
                </c:pt>
                <c:pt idx="2">
                  <c:v>0.14000000000000001</c:v>
                </c:pt>
                <c:pt idx="3">
                  <c:v>0.4</c:v>
                </c:pt>
                <c:pt idx="4">
                  <c:v>0.5</c:v>
                </c:pt>
                <c:pt idx="5">
                  <c:v>0.55000000000000004</c:v>
                </c:pt>
                <c:pt idx="8">
                  <c:v>0.7</c:v>
                </c:pt>
                <c:pt idx="10">
                  <c:v>0.7956757170046207</c:v>
                </c:pt>
                <c:pt idx="11">
                  <c:v>0.8</c:v>
                </c:pt>
                <c:pt idx="12">
                  <c:v>0.8</c:v>
                </c:pt>
                <c:pt idx="13">
                  <c:v>0.81791376168519159</c:v>
                </c:pt>
                <c:pt idx="17">
                  <c:v>0.9</c:v>
                </c:pt>
                <c:pt idx="19">
                  <c:v>0.97115856009097035</c:v>
                </c:pt>
              </c:numCache>
            </c:numRef>
          </c:xVal>
          <c:yVal>
            <c:numRef>
              <c:f>'Bias Variance'!$G$27:$G$46</c:f>
              <c:numCache>
                <c:formatCode>General</c:formatCode>
                <c:ptCount val="20"/>
                <c:pt idx="0">
                  <c:v>0.35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0.17586603331870188</c:v>
                </c:pt>
                <c:pt idx="5">
                  <c:v>0.35328360822961957</c:v>
                </c:pt>
                <c:pt idx="8">
                  <c:v>0.55000000000000004</c:v>
                </c:pt>
                <c:pt idx="10">
                  <c:v>0.62494374854326495</c:v>
                </c:pt>
                <c:pt idx="11">
                  <c:v>0.3</c:v>
                </c:pt>
                <c:pt idx="12">
                  <c:v>0.83485376092137731</c:v>
                </c:pt>
                <c:pt idx="13">
                  <c:v>0.26232655994426723</c:v>
                </c:pt>
                <c:pt idx="17">
                  <c:v>0.73974330489921258</c:v>
                </c:pt>
                <c:pt idx="19">
                  <c:v>4.4999999999999998E-2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1FC-40AE-8CA3-535FCFAA1C76}"/>
            </c:ext>
          </c:extLst>
        </c:ser>
        <c:ser>
          <c:idx val="5"/>
          <c:order val="2"/>
          <c:tx>
            <c:v>Line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'Bias Variance'!$F$9:$F$19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'Bias Variance'!$G$9:$G$19</c:f>
              <c:numCache>
                <c:formatCode>General</c:formatCode>
                <c:ptCount val="11"/>
                <c:pt idx="0">
                  <c:v>0.3</c:v>
                </c:pt>
                <c:pt idx="1">
                  <c:v>0.32999999999999996</c:v>
                </c:pt>
                <c:pt idx="2">
                  <c:v>0.36</c:v>
                </c:pt>
                <c:pt idx="3">
                  <c:v>0.39</c:v>
                </c:pt>
                <c:pt idx="4">
                  <c:v>0.42</c:v>
                </c:pt>
                <c:pt idx="5">
                  <c:v>0.44999999999999996</c:v>
                </c:pt>
                <c:pt idx="6">
                  <c:v>0.48</c:v>
                </c:pt>
                <c:pt idx="7">
                  <c:v>0.51</c:v>
                </c:pt>
                <c:pt idx="8">
                  <c:v>0.54</c:v>
                </c:pt>
                <c:pt idx="9">
                  <c:v>0.57000000000000006</c:v>
                </c:pt>
                <c:pt idx="10">
                  <c:v>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1FC-40AE-8CA3-535FCFAA1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1264"/>
        <c:axId val="246739784"/>
      </c:scatterChart>
      <c:valAx>
        <c:axId val="3375012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739784"/>
        <c:crosses val="autoZero"/>
        <c:crossBetween val="midCat"/>
        <c:majorUnit val="0.1"/>
      </c:valAx>
      <c:valAx>
        <c:axId val="246739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1264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A484-FA2C-4667-8373-2BDF6DDCCA9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2DA0B-5496-42BC-9C7B-CBD614AB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57A80-E0B4-4354-B31B-B288F9DBB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680B-8312-408B-B7B5-DECDC3FD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72F27-7A44-493B-AD7F-9E693BCC4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9C64-7572-4A3B-90C4-AD16DE08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867A-DCD4-42EF-A696-471A7C22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2634F-D1A9-4025-B3C9-126F796D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79EA-940F-474B-A654-C9D8574F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A84EE-9B80-43BB-898B-526B96A64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96-DC73-4C71-8240-F25B930A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4813B-39BA-4577-943B-E24D428E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A7D20-4205-4976-A36C-8566757B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58539-72CC-44DE-8944-84AEC79E9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84CE5-99C9-41E4-A211-525229341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6607-BF48-400B-B89C-163B5BC7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F0EFB-E38F-4F30-B54A-7C1E2863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66852-329B-4223-9B91-45598AF8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9C21-C8EE-42CF-BB99-E4CBF8EC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8E47-E47B-44FF-804A-293084BA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D134A-7B16-45DD-AA09-02636ED9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CD99D-A542-4229-A927-A3E92EE0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C0E4-9177-49F0-A3A9-DF29E0D5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3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50A4-ADDB-41ED-97FD-FA9C9725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F4643-B4FF-4D0A-A448-5FED8F54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6EEBE-1979-470A-B6C2-03C6F67F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5464B-E7E8-4C98-A0C7-AFED4163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18BC-F327-4AAD-8C3E-B79B74F4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3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C7EC-2572-4DF2-8173-14EA607D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1D9F-76A6-462D-B34B-28967C5E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8FE04-29A0-4F5D-96EF-55C8A6F88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A0A4-C4CA-41E5-9705-B38FE696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C6B2-C282-4BC5-923D-1B97EC24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B48CF-D4A7-402B-A79E-879D65E4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FBDF-BAE5-4CDA-B72B-3B45C722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B99B7-AA2C-4D9F-9F29-E5A109D9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6A9FE-60F0-4ED6-A808-9F7FE9CD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0A446-E8D0-4AD7-B806-52A5077D7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457E7-07A3-41A6-A1B7-75D57B339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113CA-E4E1-4B03-B581-5F36F654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EC764-581E-4C23-AC3C-E894944E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3D9D1-5AA4-4F99-8EA9-59109DF0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0297-C0C3-426F-BC9F-E07391A4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C065A-C7B2-44E2-BC47-8FC56CC2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6817A-27D3-4C47-A81F-C4DB5089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50FC3-E68F-47E0-BF02-F57D838F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1E307-9C3A-47B8-88C6-A4BB827F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FA4CE-D4BB-4FC7-9B27-FC643D54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96833-AAE1-4404-B3CD-4E7DC111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67F9-E575-4FD0-BC85-367CE31A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5836-BC1A-4CC1-A4D4-CE790436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2BA5C-2428-4CEA-8BA8-758B72E93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FBB0-BFE6-4CB6-A14B-3605DC22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58F7D-4889-4758-8C6D-03BAADCD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A6021-CC3A-4991-9933-7391EB7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1F47-8EE4-45B9-801D-1C287E93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F7305-7E2F-4BFF-AF0B-1F91F16DD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0E682-E2FF-4B38-A53F-EC9CB63E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F75D-306F-4FD0-9C1E-BB4A4D50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89A33-EC94-464D-B10C-0391AB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431B1-646C-4B4F-A3AA-DCD42195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A9B4F-DF28-492D-B146-8CAA15FB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0602A-EDA9-4278-9E8A-1A588427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F34FB-3677-4579-BDF0-CDD255885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6A0A-04A1-4DCE-BB9C-C78361EE1A6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B9E62-0364-4459-8D06-D8591F8FA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463F6-B2E8-4579-BCA5-7D8976AED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4.jpe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3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C437-8F51-406C-82FA-A8027325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Review of the Course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D0DDC-236F-477A-AF74-B5344CAB6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32251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D57B-0612-45A4-A3D2-095AD40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ADD05-DE40-4898-9F92-64BDADFD8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36299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Upper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𝐴𝑐𝑐𝑢𝑟𝑎𝑐𝑦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Lower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𝐴𝑐𝑐𝑢𝑟𝑎𝑐𝑦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ADD05-DE40-4898-9F92-64BDADFD8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36299" cy="1325563"/>
              </a:xfrm>
              <a:blipFill>
                <a:blip r:embed="rId2"/>
                <a:stretch>
                  <a:fillRect l="-1360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ECFF712-15D5-4F9B-A2FB-9EB7DBD4E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50" y="817024"/>
            <a:ext cx="4561905" cy="273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9CFE5-68EC-4307-8691-E6B5FC6A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50" y="3863508"/>
            <a:ext cx="4580952" cy="2752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CB2CE3E-F581-4C3C-8952-419219EA6B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5991" y="4484609"/>
              <a:ext cx="5349460" cy="7926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7365">
                      <a:extLst>
                        <a:ext uri="{9D8B030D-6E8A-4147-A177-3AD203B41FA5}">
                          <a16:colId xmlns:a16="http://schemas.microsoft.com/office/drawing/2014/main" val="3358569610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656784491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1127380313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3513253918"/>
                        </a:ext>
                      </a:extLst>
                    </a:gridCol>
                  </a:tblGrid>
                  <a:tr h="396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371180"/>
                      </a:ext>
                    </a:extLst>
                  </a:tr>
                  <a:tr h="3963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61581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CB2CE3E-F581-4C3C-8952-419219EA6B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282085"/>
                  </p:ext>
                </p:extLst>
              </p:nvPr>
            </p:nvGraphicFramePr>
            <p:xfrm>
              <a:off x="405991" y="4484609"/>
              <a:ext cx="5349460" cy="7926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7365">
                      <a:extLst>
                        <a:ext uri="{9D8B030D-6E8A-4147-A177-3AD203B41FA5}">
                          <a16:colId xmlns:a16="http://schemas.microsoft.com/office/drawing/2014/main" val="3358569610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656784491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1127380313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3513253918"/>
                        </a:ext>
                      </a:extLst>
                    </a:gridCol>
                  </a:tblGrid>
                  <a:tr h="396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371180"/>
                      </a:ext>
                    </a:extLst>
                  </a:tr>
                  <a:tr h="396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55" t="-109231" r="-300455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61581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856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8CAB-83B9-4A3B-97FA-B3B1BE5F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05"/>
            <a:ext cx="10515600" cy="933269"/>
          </a:xfrm>
        </p:spPr>
        <p:txBody>
          <a:bodyPr/>
          <a:lstStyle/>
          <a:p>
            <a:r>
              <a:rPr lang="en-US" dirty="0"/>
              <a:t>Comparing Models using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C0FA-0B6F-439A-9791-A230671E9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90" y="1264806"/>
            <a:ext cx="8908848" cy="11993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dirty="0"/>
              <a:t>IF: </a:t>
            </a:r>
            <a:r>
              <a:rPr lang="en-US" sz="3400" dirty="0" err="1"/>
              <a:t>Better_Model</a:t>
            </a:r>
            <a:r>
              <a:rPr lang="en-US" sz="3400" dirty="0"/>
              <a:t> – Bound &gt; </a:t>
            </a:r>
            <a:r>
              <a:rPr lang="en-US" sz="3400" dirty="0" err="1"/>
              <a:t>Worse_Model</a:t>
            </a:r>
            <a:r>
              <a:rPr lang="en-US" sz="3400" dirty="0"/>
              <a:t> + Bound</a:t>
            </a:r>
          </a:p>
          <a:p>
            <a:pPr marL="0" indent="0">
              <a:buNone/>
            </a:pPr>
            <a:r>
              <a:rPr lang="en-US" sz="3400" dirty="0"/>
              <a:t>THEN: With XX% confidence the model that looks better on the sample is better</a:t>
            </a:r>
          </a:p>
          <a:p>
            <a:pPr marL="0" indent="0">
              <a:buNone/>
            </a:pPr>
            <a:r>
              <a:rPr lang="en-US" sz="3600" dirty="0"/>
              <a:t>ELSE: there is more than a (1 - XX%) chance the model that looks worse is actually better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E5EBD0-FC95-4F1E-B98B-8A8E0B1741B5}"/>
              </a:ext>
            </a:extLst>
          </p:cNvPr>
          <p:cNvGraphicFramePr>
            <a:graphicFrameLocks noGrp="1"/>
          </p:cNvGraphicFramePr>
          <p:nvPr/>
        </p:nvGraphicFramePr>
        <p:xfrm>
          <a:off x="474491" y="2517934"/>
          <a:ext cx="4205961" cy="3793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987">
                  <a:extLst>
                    <a:ext uri="{9D8B030D-6E8A-4147-A177-3AD203B41FA5}">
                      <a16:colId xmlns:a16="http://schemas.microsoft.com/office/drawing/2014/main" val="1772856887"/>
                    </a:ext>
                  </a:extLst>
                </a:gridCol>
                <a:gridCol w="1401987">
                  <a:extLst>
                    <a:ext uri="{9D8B030D-6E8A-4147-A177-3AD203B41FA5}">
                      <a16:colId xmlns:a16="http://schemas.microsoft.com/office/drawing/2014/main" val="248375153"/>
                    </a:ext>
                  </a:extLst>
                </a:gridCol>
                <a:gridCol w="1401987">
                  <a:extLst>
                    <a:ext uri="{9D8B030D-6E8A-4147-A177-3AD203B41FA5}">
                      <a16:colId xmlns:a16="http://schemas.microsoft.com/office/drawing/2014/main" val="1874843533"/>
                    </a:ext>
                  </a:extLst>
                </a:gridCol>
              </a:tblGrid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Better_Model</a:t>
                      </a:r>
                      <a:r>
                        <a:rPr lang="en-US" sz="1400" dirty="0"/>
                        <a:t>: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 89% – Bound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Worse_Model</a:t>
                      </a:r>
                      <a:r>
                        <a:rPr lang="en-US" sz="1400" dirty="0"/>
                        <a:t>: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80% + Bound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429415"/>
                  </a:ext>
                </a:extLst>
              </a:tr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57030"/>
                  </a:ext>
                </a:extLst>
              </a:tr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909903"/>
                  </a:ext>
                </a:extLst>
              </a:tr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54129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1295505-0F27-49A5-BC0F-CDB374136106}"/>
              </a:ext>
            </a:extLst>
          </p:cNvPr>
          <p:cNvSpPr/>
          <p:nvPr/>
        </p:nvSpPr>
        <p:spPr>
          <a:xfrm>
            <a:off x="1962304" y="3529207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759E8-73E3-4D4E-A712-4780243255AA}"/>
              </a:ext>
            </a:extLst>
          </p:cNvPr>
          <p:cNvSpPr/>
          <p:nvPr/>
        </p:nvSpPr>
        <p:spPr>
          <a:xfrm>
            <a:off x="3328685" y="3529206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79F22-9349-42CC-8F5F-1F54D2DBC1D8}"/>
              </a:ext>
            </a:extLst>
          </p:cNvPr>
          <p:cNvSpPr/>
          <p:nvPr/>
        </p:nvSpPr>
        <p:spPr>
          <a:xfrm>
            <a:off x="1962304" y="4481469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CAF6B6-3A40-4A88-ABE7-2DDFA49BB6D2}"/>
              </a:ext>
            </a:extLst>
          </p:cNvPr>
          <p:cNvSpPr/>
          <p:nvPr/>
        </p:nvSpPr>
        <p:spPr>
          <a:xfrm>
            <a:off x="3328685" y="4481469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87F804-A18F-446B-AF68-69236BD5ED7A}"/>
              </a:ext>
            </a:extLst>
          </p:cNvPr>
          <p:cNvSpPr/>
          <p:nvPr/>
        </p:nvSpPr>
        <p:spPr>
          <a:xfrm>
            <a:off x="1976222" y="5427106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AC06C3-6D77-4A21-861B-16BBFE5411D7}"/>
              </a:ext>
            </a:extLst>
          </p:cNvPr>
          <p:cNvSpPr/>
          <p:nvPr/>
        </p:nvSpPr>
        <p:spPr>
          <a:xfrm>
            <a:off x="3356521" y="5421528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ECF11-205F-40E6-8B05-E81FD1993DD3}"/>
              </a:ext>
            </a:extLst>
          </p:cNvPr>
          <p:cNvSpPr txBox="1"/>
          <p:nvPr/>
        </p:nvSpPr>
        <p:spPr>
          <a:xfrm>
            <a:off x="1331100" y="6341120"/>
            <a:ext cx="246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Confidence Interval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CFF75-114D-4E1C-A6A8-3CD68F10506D}"/>
              </a:ext>
            </a:extLst>
          </p:cNvPr>
          <p:cNvGrpSpPr/>
          <p:nvPr/>
        </p:nvGrpSpPr>
        <p:grpSpPr>
          <a:xfrm>
            <a:off x="5017476" y="3914423"/>
            <a:ext cx="7072918" cy="348963"/>
            <a:chOff x="1060557" y="6305975"/>
            <a:chExt cx="9779118" cy="49931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949541-225D-43C9-A2B7-2DA940D50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54" y="6400802"/>
              <a:ext cx="9144000" cy="169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C90ACC-A8FD-42F4-A91F-2C9A9B80F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4551" y="6316130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47DEF-5D01-4CFA-BB72-2183DB84D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2249" y="6305975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A50FB2-E584-48F5-8E27-3F68CF3F8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7692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E8C455-424B-43AD-8E7A-FAE36E729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6521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ED858-807C-4069-A4BA-A4309E676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8900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DD95AE-6E5E-475F-BD38-76517B522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4501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789E1E-8F53-429A-BE22-6A07ADA6F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111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73C1E6-6D96-46CB-B525-CF7371983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13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F88AB2-1211-4A7F-A315-D079969A2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9718" y="6316136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49B276-5174-44EF-8883-45C4A318E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46" y="6336458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A36991-1CA4-49DF-952A-B91D8F037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8978" y="6336458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623729-4160-4476-BAC7-F1FB7F3ACE1F}"/>
                </a:ext>
              </a:extLst>
            </p:cNvPr>
            <p:cNvSpPr txBox="1"/>
            <p:nvPr/>
          </p:nvSpPr>
          <p:spPr>
            <a:xfrm>
              <a:off x="1060557" y="6470235"/>
              <a:ext cx="478572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0%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F6ABE7-EE98-441D-B7F1-4F2E942022EE}"/>
                </a:ext>
              </a:extLst>
            </p:cNvPr>
            <p:cNvSpPr txBox="1"/>
            <p:nvPr/>
          </p:nvSpPr>
          <p:spPr>
            <a:xfrm>
              <a:off x="1951252" y="6470232"/>
              <a:ext cx="52437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10%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03E5D0-2C57-4E10-8AB2-5D3475D2D5D5}"/>
                </a:ext>
              </a:extLst>
            </p:cNvPr>
            <p:cNvSpPr txBox="1"/>
            <p:nvPr/>
          </p:nvSpPr>
          <p:spPr>
            <a:xfrm>
              <a:off x="2865643" y="6473625"/>
              <a:ext cx="531094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20%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E021FB-877A-4F2D-A20C-096FDF7CC94E}"/>
                </a:ext>
              </a:extLst>
            </p:cNvPr>
            <p:cNvSpPr txBox="1"/>
            <p:nvPr/>
          </p:nvSpPr>
          <p:spPr>
            <a:xfrm>
              <a:off x="3780038" y="6469232"/>
              <a:ext cx="588131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30%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18C19A-D6F8-4F60-84FA-37950C770E1A}"/>
                </a:ext>
              </a:extLst>
            </p:cNvPr>
            <p:cNvSpPr txBox="1"/>
            <p:nvPr/>
          </p:nvSpPr>
          <p:spPr>
            <a:xfrm>
              <a:off x="4694414" y="6469231"/>
              <a:ext cx="588131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40%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829ED4-92EB-4B83-BEA5-404280A5A02C}"/>
                </a:ext>
              </a:extLst>
            </p:cNvPr>
            <p:cNvSpPr txBox="1"/>
            <p:nvPr/>
          </p:nvSpPr>
          <p:spPr>
            <a:xfrm>
              <a:off x="5602018" y="6475004"/>
              <a:ext cx="52437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50%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92A963-7356-4469-B9C2-28172240B53B}"/>
                </a:ext>
              </a:extLst>
            </p:cNvPr>
            <p:cNvSpPr txBox="1"/>
            <p:nvPr/>
          </p:nvSpPr>
          <p:spPr>
            <a:xfrm>
              <a:off x="6516425" y="6469231"/>
              <a:ext cx="588130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60%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1B0D0-3C54-427B-87B8-492328BA6DE4}"/>
                </a:ext>
              </a:extLst>
            </p:cNvPr>
            <p:cNvSpPr txBox="1"/>
            <p:nvPr/>
          </p:nvSpPr>
          <p:spPr>
            <a:xfrm>
              <a:off x="7424058" y="6469229"/>
              <a:ext cx="531094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70%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BE754E-05AF-420A-8F27-EAE1FBE245C5}"/>
                </a:ext>
              </a:extLst>
            </p:cNvPr>
            <p:cNvSpPr txBox="1"/>
            <p:nvPr/>
          </p:nvSpPr>
          <p:spPr>
            <a:xfrm>
              <a:off x="8346812" y="6469229"/>
              <a:ext cx="531095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80%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9CFC4A-4282-404A-B262-4C773B2940DD}"/>
                </a:ext>
              </a:extLst>
            </p:cNvPr>
            <p:cNvSpPr txBox="1"/>
            <p:nvPr/>
          </p:nvSpPr>
          <p:spPr>
            <a:xfrm>
              <a:off x="9247460" y="6473625"/>
              <a:ext cx="578066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90%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D84332-774A-46E3-8E53-2B597C9FEEC2}"/>
                </a:ext>
              </a:extLst>
            </p:cNvPr>
            <p:cNvSpPr txBox="1"/>
            <p:nvPr/>
          </p:nvSpPr>
          <p:spPr>
            <a:xfrm>
              <a:off x="10168568" y="6475003"/>
              <a:ext cx="67110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100%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DF6DF1-668C-473F-8A94-7ED878E7483C}"/>
              </a:ext>
            </a:extLst>
          </p:cNvPr>
          <p:cNvGrpSpPr/>
          <p:nvPr/>
        </p:nvGrpSpPr>
        <p:grpSpPr>
          <a:xfrm>
            <a:off x="5011919" y="4982963"/>
            <a:ext cx="7072918" cy="348963"/>
            <a:chOff x="1060557" y="6305975"/>
            <a:chExt cx="9779118" cy="49931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8A969F-688E-4267-8282-E75487A46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54" y="6400802"/>
              <a:ext cx="9144000" cy="169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6087F23-6DD3-446B-921B-9873E9F83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4551" y="6316130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5661BD-5CDF-47DE-916A-177EDB091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2249" y="6305975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7A5804D-66F2-4462-88CC-87DFF4CE9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7692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9071020-4755-4323-B77E-E56013614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6521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5BE5496-6EF7-4A15-B669-33C2561450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8900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35900B-604F-4551-8D00-BB0554010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4501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67107E1-C0B8-404B-B55D-0750C6DEC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111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FDC601-3DFB-49BE-A153-942897235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13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76BE9FA-8852-4252-B757-9E7E17D50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9718" y="6316136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90FB4A5-00F0-412A-A35A-EEC1359A4B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46" y="6336458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2693F5A-8BC9-4B4A-AA17-045C6D47CF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8978" y="6336458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B2A715-D147-4493-8D86-FE1D0E9F30CC}"/>
                </a:ext>
              </a:extLst>
            </p:cNvPr>
            <p:cNvSpPr txBox="1"/>
            <p:nvPr/>
          </p:nvSpPr>
          <p:spPr>
            <a:xfrm>
              <a:off x="1060557" y="6470235"/>
              <a:ext cx="478572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0%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30CB38-FF23-4CE8-B6E4-CCAA167BFE8F}"/>
                </a:ext>
              </a:extLst>
            </p:cNvPr>
            <p:cNvSpPr txBox="1"/>
            <p:nvPr/>
          </p:nvSpPr>
          <p:spPr>
            <a:xfrm>
              <a:off x="1951252" y="6470232"/>
              <a:ext cx="52437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10%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662F9-E4D0-4AC7-9CAA-1CC5C4E0B2BB}"/>
                </a:ext>
              </a:extLst>
            </p:cNvPr>
            <p:cNvSpPr txBox="1"/>
            <p:nvPr/>
          </p:nvSpPr>
          <p:spPr>
            <a:xfrm>
              <a:off x="2865643" y="6473625"/>
              <a:ext cx="531094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20%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5B1542A-9174-48A4-9AE2-2494A52EFE63}"/>
                </a:ext>
              </a:extLst>
            </p:cNvPr>
            <p:cNvSpPr txBox="1"/>
            <p:nvPr/>
          </p:nvSpPr>
          <p:spPr>
            <a:xfrm>
              <a:off x="3780038" y="6469232"/>
              <a:ext cx="588131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30%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86F17D-676F-4BBB-AFE9-32D5A74D9A00}"/>
                </a:ext>
              </a:extLst>
            </p:cNvPr>
            <p:cNvSpPr txBox="1"/>
            <p:nvPr/>
          </p:nvSpPr>
          <p:spPr>
            <a:xfrm>
              <a:off x="4694414" y="6469231"/>
              <a:ext cx="588131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40%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BD7CE2-BD5D-4405-A62B-406EAEC73500}"/>
                </a:ext>
              </a:extLst>
            </p:cNvPr>
            <p:cNvSpPr txBox="1"/>
            <p:nvPr/>
          </p:nvSpPr>
          <p:spPr>
            <a:xfrm>
              <a:off x="5602018" y="6475004"/>
              <a:ext cx="52437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50%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3EAA7C-157A-467D-8157-14C222AF2C39}"/>
                </a:ext>
              </a:extLst>
            </p:cNvPr>
            <p:cNvSpPr txBox="1"/>
            <p:nvPr/>
          </p:nvSpPr>
          <p:spPr>
            <a:xfrm>
              <a:off x="6516425" y="6469231"/>
              <a:ext cx="588130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60%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77D6FC-24D4-4779-9ED2-14E4453469A8}"/>
                </a:ext>
              </a:extLst>
            </p:cNvPr>
            <p:cNvSpPr txBox="1"/>
            <p:nvPr/>
          </p:nvSpPr>
          <p:spPr>
            <a:xfrm>
              <a:off x="7424058" y="6469229"/>
              <a:ext cx="531094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70%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E09081-7517-49A5-9172-CBC18D6A42CB}"/>
                </a:ext>
              </a:extLst>
            </p:cNvPr>
            <p:cNvSpPr txBox="1"/>
            <p:nvPr/>
          </p:nvSpPr>
          <p:spPr>
            <a:xfrm>
              <a:off x="8346812" y="6469229"/>
              <a:ext cx="531095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80%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8F096D-5614-437E-8BE7-677A26EC5DC0}"/>
                </a:ext>
              </a:extLst>
            </p:cNvPr>
            <p:cNvSpPr txBox="1"/>
            <p:nvPr/>
          </p:nvSpPr>
          <p:spPr>
            <a:xfrm>
              <a:off x="9247460" y="6473625"/>
              <a:ext cx="578066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90%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814381-6924-4551-B750-F8AFA1B0CEED}"/>
                </a:ext>
              </a:extLst>
            </p:cNvPr>
            <p:cNvSpPr txBox="1"/>
            <p:nvPr/>
          </p:nvSpPr>
          <p:spPr>
            <a:xfrm>
              <a:off x="10168568" y="6475003"/>
              <a:ext cx="67110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100%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E59AF6-BFA1-4ECD-878B-3882ECE25D12}"/>
              </a:ext>
            </a:extLst>
          </p:cNvPr>
          <p:cNvGrpSpPr/>
          <p:nvPr/>
        </p:nvGrpSpPr>
        <p:grpSpPr>
          <a:xfrm>
            <a:off x="5011919" y="6059895"/>
            <a:ext cx="7072918" cy="348963"/>
            <a:chOff x="1060557" y="6305975"/>
            <a:chExt cx="9779118" cy="49931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59AA6E-20A8-4712-8868-81B327BFC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54" y="6400802"/>
              <a:ext cx="9144000" cy="169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CD4AFB4-998A-4BA6-A0F1-D588D7293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4551" y="6316130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479C6F9-40BF-42F8-8C7A-B02D0791F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2249" y="6305975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1C2392D-2C61-43F8-B9C3-37F28E3861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7692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36CF46-9863-40F1-99B2-22A585E7F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6521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103C453-0275-45F5-B821-EDC701D52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8900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EF9B3AD-B13E-4784-BF9C-FA0397D529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4501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AF5EB9A-F986-4D38-9763-742F4EF7BC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111" y="6316139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1840B5B-2948-484E-B637-790A217DD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13" y="6322912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7138A14-85E0-4332-B3EF-7E7E39750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9718" y="6316136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4D739D3-5FEA-421A-B4C8-CF64728B17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146" y="6336458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399EE15-E557-4E36-A08F-4FCD28540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8978" y="6336458"/>
              <a:ext cx="0" cy="948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FF3672-8301-492F-B8A4-DC4EA59E2BAF}"/>
                </a:ext>
              </a:extLst>
            </p:cNvPr>
            <p:cNvSpPr txBox="1"/>
            <p:nvPr/>
          </p:nvSpPr>
          <p:spPr>
            <a:xfrm>
              <a:off x="1060557" y="6470235"/>
              <a:ext cx="478572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0%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6691842-D432-495C-8394-3075634BA76B}"/>
                </a:ext>
              </a:extLst>
            </p:cNvPr>
            <p:cNvSpPr txBox="1"/>
            <p:nvPr/>
          </p:nvSpPr>
          <p:spPr>
            <a:xfrm>
              <a:off x="1951252" y="6470232"/>
              <a:ext cx="52437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10%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6B22D2-2B9F-406C-A29A-E4521E9ADCE0}"/>
                </a:ext>
              </a:extLst>
            </p:cNvPr>
            <p:cNvSpPr txBox="1"/>
            <p:nvPr/>
          </p:nvSpPr>
          <p:spPr>
            <a:xfrm>
              <a:off x="2865643" y="6473625"/>
              <a:ext cx="531094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20%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974C21E-5455-4862-BBB4-994813A4CD20}"/>
                </a:ext>
              </a:extLst>
            </p:cNvPr>
            <p:cNvSpPr txBox="1"/>
            <p:nvPr/>
          </p:nvSpPr>
          <p:spPr>
            <a:xfrm>
              <a:off x="3780038" y="6469232"/>
              <a:ext cx="588131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30%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1100C15-B1C7-4912-A019-C483C8C0EEBD}"/>
                </a:ext>
              </a:extLst>
            </p:cNvPr>
            <p:cNvSpPr txBox="1"/>
            <p:nvPr/>
          </p:nvSpPr>
          <p:spPr>
            <a:xfrm>
              <a:off x="4694414" y="6469231"/>
              <a:ext cx="588131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40%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5A42C21-BEE8-4108-9E53-865E251954F5}"/>
                </a:ext>
              </a:extLst>
            </p:cNvPr>
            <p:cNvSpPr txBox="1"/>
            <p:nvPr/>
          </p:nvSpPr>
          <p:spPr>
            <a:xfrm>
              <a:off x="5602018" y="6475004"/>
              <a:ext cx="52437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50%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B0C4F07-B86F-49C4-B2C7-C0AD6E4D2A96}"/>
                </a:ext>
              </a:extLst>
            </p:cNvPr>
            <p:cNvSpPr txBox="1"/>
            <p:nvPr/>
          </p:nvSpPr>
          <p:spPr>
            <a:xfrm>
              <a:off x="6516425" y="6469231"/>
              <a:ext cx="588130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60%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7FE9D30-4012-4B2F-B2BE-F9F2CDC9CAAB}"/>
                </a:ext>
              </a:extLst>
            </p:cNvPr>
            <p:cNvSpPr txBox="1"/>
            <p:nvPr/>
          </p:nvSpPr>
          <p:spPr>
            <a:xfrm>
              <a:off x="7424058" y="6469229"/>
              <a:ext cx="531094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70%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C713745-5F01-4FB2-B549-F7186D4B9B33}"/>
                </a:ext>
              </a:extLst>
            </p:cNvPr>
            <p:cNvSpPr txBox="1"/>
            <p:nvPr/>
          </p:nvSpPr>
          <p:spPr>
            <a:xfrm>
              <a:off x="8346812" y="6469229"/>
              <a:ext cx="531095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80%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E3F475-2868-4C3F-A116-DABD6E5CBAB5}"/>
                </a:ext>
              </a:extLst>
            </p:cNvPr>
            <p:cNvSpPr txBox="1"/>
            <p:nvPr/>
          </p:nvSpPr>
          <p:spPr>
            <a:xfrm>
              <a:off x="9247460" y="6473625"/>
              <a:ext cx="578066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90%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16C74F8-CAF7-4535-AF95-192411D8E524}"/>
                </a:ext>
              </a:extLst>
            </p:cNvPr>
            <p:cNvSpPr txBox="1"/>
            <p:nvPr/>
          </p:nvSpPr>
          <p:spPr>
            <a:xfrm>
              <a:off x="10168568" y="6475003"/>
              <a:ext cx="671107" cy="33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100%</a:t>
              </a:r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9EA4772-9F65-458D-A0E5-B4754358350E}"/>
              </a:ext>
            </a:extLst>
          </p:cNvPr>
          <p:cNvCxnSpPr>
            <a:cxnSpLocks/>
          </p:cNvCxnSpPr>
          <p:nvPr/>
        </p:nvCxnSpPr>
        <p:spPr>
          <a:xfrm>
            <a:off x="10402049" y="3530298"/>
            <a:ext cx="3373" cy="3176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6FFEBC-34CC-456C-A94A-7F31EE26A74A}"/>
              </a:ext>
            </a:extLst>
          </p:cNvPr>
          <p:cNvCxnSpPr>
            <a:cxnSpLocks/>
          </p:cNvCxnSpPr>
          <p:nvPr/>
        </p:nvCxnSpPr>
        <p:spPr>
          <a:xfrm>
            <a:off x="10988948" y="3534445"/>
            <a:ext cx="0" cy="3222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6E069D1-3529-4523-842F-9855CF9494C5}"/>
              </a:ext>
            </a:extLst>
          </p:cNvPr>
          <p:cNvCxnSpPr>
            <a:cxnSpLocks/>
          </p:cNvCxnSpPr>
          <p:nvPr/>
        </p:nvCxnSpPr>
        <p:spPr>
          <a:xfrm>
            <a:off x="10410846" y="3700997"/>
            <a:ext cx="4598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70F1FC1-5E85-4D51-A08F-C0A5FD44D632}"/>
              </a:ext>
            </a:extLst>
          </p:cNvPr>
          <p:cNvCxnSpPr>
            <a:cxnSpLocks/>
          </p:cNvCxnSpPr>
          <p:nvPr/>
        </p:nvCxnSpPr>
        <p:spPr>
          <a:xfrm flipV="1">
            <a:off x="10870656" y="3595684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FD960C-7672-4130-9EEA-45A53CDCC5C2}"/>
              </a:ext>
            </a:extLst>
          </p:cNvPr>
          <p:cNvCxnSpPr>
            <a:cxnSpLocks/>
          </p:cNvCxnSpPr>
          <p:nvPr/>
        </p:nvCxnSpPr>
        <p:spPr>
          <a:xfrm>
            <a:off x="9935621" y="3701557"/>
            <a:ext cx="4598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F66E062-66B9-4BE6-8CB6-7EDDB57D178D}"/>
              </a:ext>
            </a:extLst>
          </p:cNvPr>
          <p:cNvCxnSpPr>
            <a:cxnSpLocks/>
          </p:cNvCxnSpPr>
          <p:nvPr/>
        </p:nvCxnSpPr>
        <p:spPr>
          <a:xfrm flipV="1">
            <a:off x="9935621" y="3615782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DF70414-991C-432E-B148-5C7D7B9421C1}"/>
              </a:ext>
            </a:extLst>
          </p:cNvPr>
          <p:cNvCxnSpPr>
            <a:cxnSpLocks/>
          </p:cNvCxnSpPr>
          <p:nvPr/>
        </p:nvCxnSpPr>
        <p:spPr>
          <a:xfrm flipH="1">
            <a:off x="10540968" y="3700808"/>
            <a:ext cx="454726" cy="2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A3CE511-5D01-453B-BD4F-AB251F52564B}"/>
              </a:ext>
            </a:extLst>
          </p:cNvPr>
          <p:cNvCxnSpPr>
            <a:cxnSpLocks/>
          </p:cNvCxnSpPr>
          <p:nvPr/>
        </p:nvCxnSpPr>
        <p:spPr>
          <a:xfrm flipV="1">
            <a:off x="11424829" y="3591964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C746801-0079-4BB5-9FAB-C0DCCBA234F6}"/>
              </a:ext>
            </a:extLst>
          </p:cNvPr>
          <p:cNvCxnSpPr>
            <a:cxnSpLocks/>
          </p:cNvCxnSpPr>
          <p:nvPr/>
        </p:nvCxnSpPr>
        <p:spPr>
          <a:xfrm flipV="1">
            <a:off x="10985042" y="3697533"/>
            <a:ext cx="446909" cy="62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464F2D5-EA6D-456D-9024-AEBEDAE2F80C}"/>
              </a:ext>
            </a:extLst>
          </p:cNvPr>
          <p:cNvCxnSpPr>
            <a:cxnSpLocks/>
          </p:cNvCxnSpPr>
          <p:nvPr/>
        </p:nvCxnSpPr>
        <p:spPr>
          <a:xfrm flipV="1">
            <a:off x="10540968" y="3599963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30DE12E-1D76-4FD7-99AB-FFA4BF0AD198}"/>
              </a:ext>
            </a:extLst>
          </p:cNvPr>
          <p:cNvCxnSpPr>
            <a:cxnSpLocks/>
          </p:cNvCxnSpPr>
          <p:nvPr/>
        </p:nvCxnSpPr>
        <p:spPr>
          <a:xfrm>
            <a:off x="10398143" y="4581463"/>
            <a:ext cx="606" cy="32951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84B230-F3FF-447A-AA45-8C6BAF08A1AC}"/>
              </a:ext>
            </a:extLst>
          </p:cNvPr>
          <p:cNvCxnSpPr>
            <a:cxnSpLocks/>
          </p:cNvCxnSpPr>
          <p:nvPr/>
        </p:nvCxnSpPr>
        <p:spPr>
          <a:xfrm>
            <a:off x="10985042" y="4585610"/>
            <a:ext cx="3906" cy="33212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AA70DA6-2CA3-437B-83CC-FCA60D871D86}"/>
              </a:ext>
            </a:extLst>
          </p:cNvPr>
          <p:cNvCxnSpPr>
            <a:cxnSpLocks/>
          </p:cNvCxnSpPr>
          <p:nvPr/>
        </p:nvCxnSpPr>
        <p:spPr>
          <a:xfrm>
            <a:off x="10406940" y="4762753"/>
            <a:ext cx="3582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B793D69-4232-4D68-9D56-FA027282CC3C}"/>
              </a:ext>
            </a:extLst>
          </p:cNvPr>
          <p:cNvCxnSpPr>
            <a:cxnSpLocks/>
          </p:cNvCxnSpPr>
          <p:nvPr/>
        </p:nvCxnSpPr>
        <p:spPr>
          <a:xfrm flipV="1">
            <a:off x="10757297" y="4657440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CB55AF2-85B1-4E75-83E0-8FC4C3DD7766}"/>
              </a:ext>
            </a:extLst>
          </p:cNvPr>
          <p:cNvCxnSpPr>
            <a:cxnSpLocks/>
          </p:cNvCxnSpPr>
          <p:nvPr/>
        </p:nvCxnSpPr>
        <p:spPr>
          <a:xfrm flipH="1">
            <a:off x="10958041" y="4761718"/>
            <a:ext cx="2957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5564FB2-45C5-411B-A8DA-E8F3CD5824BE}"/>
              </a:ext>
            </a:extLst>
          </p:cNvPr>
          <p:cNvCxnSpPr>
            <a:cxnSpLocks/>
          </p:cNvCxnSpPr>
          <p:nvPr/>
        </p:nvCxnSpPr>
        <p:spPr>
          <a:xfrm flipV="1">
            <a:off x="10101194" y="4674007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5965407-A4F2-4F61-9B8A-2777AB800A6B}"/>
              </a:ext>
            </a:extLst>
          </p:cNvPr>
          <p:cNvCxnSpPr>
            <a:cxnSpLocks/>
          </p:cNvCxnSpPr>
          <p:nvPr/>
        </p:nvCxnSpPr>
        <p:spPr>
          <a:xfrm flipH="1" flipV="1">
            <a:off x="10111739" y="4758260"/>
            <a:ext cx="272904" cy="1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DD4E522-9FB4-4FF4-9F3E-98AAAF6B7F8C}"/>
              </a:ext>
            </a:extLst>
          </p:cNvPr>
          <p:cNvCxnSpPr>
            <a:cxnSpLocks/>
          </p:cNvCxnSpPr>
          <p:nvPr/>
        </p:nvCxnSpPr>
        <p:spPr>
          <a:xfrm flipV="1">
            <a:off x="11253790" y="4662234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DF730B2-9364-4A9D-80A6-8B0033629581}"/>
              </a:ext>
            </a:extLst>
          </p:cNvPr>
          <p:cNvCxnSpPr>
            <a:cxnSpLocks/>
          </p:cNvCxnSpPr>
          <p:nvPr/>
        </p:nvCxnSpPr>
        <p:spPr>
          <a:xfrm>
            <a:off x="10719509" y="4763036"/>
            <a:ext cx="2726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0A269A2-D59D-4203-AE49-8BE6822DDC43}"/>
              </a:ext>
            </a:extLst>
          </p:cNvPr>
          <p:cNvCxnSpPr>
            <a:cxnSpLocks/>
          </p:cNvCxnSpPr>
          <p:nvPr/>
        </p:nvCxnSpPr>
        <p:spPr>
          <a:xfrm flipV="1">
            <a:off x="10696616" y="4658190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A4BED28-DE66-4FBD-80EB-1EF96B105F1B}"/>
              </a:ext>
            </a:extLst>
          </p:cNvPr>
          <p:cNvCxnSpPr>
            <a:cxnSpLocks/>
          </p:cNvCxnSpPr>
          <p:nvPr/>
        </p:nvCxnSpPr>
        <p:spPr>
          <a:xfrm>
            <a:off x="10404889" y="5711790"/>
            <a:ext cx="606" cy="32951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83B0234-270F-4057-95BD-89241DDF0434}"/>
              </a:ext>
            </a:extLst>
          </p:cNvPr>
          <p:cNvCxnSpPr>
            <a:cxnSpLocks/>
          </p:cNvCxnSpPr>
          <p:nvPr/>
        </p:nvCxnSpPr>
        <p:spPr>
          <a:xfrm>
            <a:off x="10991788" y="5715937"/>
            <a:ext cx="3906" cy="33212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786BDCB-036A-4538-B037-398275B0711F}"/>
              </a:ext>
            </a:extLst>
          </p:cNvPr>
          <p:cNvCxnSpPr>
            <a:cxnSpLocks/>
          </p:cNvCxnSpPr>
          <p:nvPr/>
        </p:nvCxnSpPr>
        <p:spPr>
          <a:xfrm>
            <a:off x="10410155" y="5889551"/>
            <a:ext cx="1202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0EF64D7-96DC-45C4-885E-27E5DB0780E7}"/>
              </a:ext>
            </a:extLst>
          </p:cNvPr>
          <p:cNvCxnSpPr>
            <a:cxnSpLocks/>
          </p:cNvCxnSpPr>
          <p:nvPr/>
        </p:nvCxnSpPr>
        <p:spPr>
          <a:xfrm flipV="1">
            <a:off x="10541617" y="5784238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C7F3ED1-15E7-4ECC-9673-7E975A3810AB}"/>
              </a:ext>
            </a:extLst>
          </p:cNvPr>
          <p:cNvCxnSpPr>
            <a:cxnSpLocks/>
          </p:cNvCxnSpPr>
          <p:nvPr/>
        </p:nvCxnSpPr>
        <p:spPr>
          <a:xfrm>
            <a:off x="10281052" y="5888522"/>
            <a:ext cx="11344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0749041-C075-4C6A-85AB-CE61C1EEFFA1}"/>
              </a:ext>
            </a:extLst>
          </p:cNvPr>
          <p:cNvCxnSpPr>
            <a:cxnSpLocks/>
          </p:cNvCxnSpPr>
          <p:nvPr/>
        </p:nvCxnSpPr>
        <p:spPr>
          <a:xfrm flipV="1">
            <a:off x="10284462" y="5800805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BF697FD-EAC6-4B48-B704-CF58C055D17A}"/>
              </a:ext>
            </a:extLst>
          </p:cNvPr>
          <p:cNvCxnSpPr>
            <a:cxnSpLocks/>
          </p:cNvCxnSpPr>
          <p:nvPr/>
        </p:nvCxnSpPr>
        <p:spPr>
          <a:xfrm>
            <a:off x="10877718" y="5895577"/>
            <a:ext cx="11344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6B5D7DB-95C2-4A01-947E-7795058398FD}"/>
              </a:ext>
            </a:extLst>
          </p:cNvPr>
          <p:cNvCxnSpPr>
            <a:cxnSpLocks/>
          </p:cNvCxnSpPr>
          <p:nvPr/>
        </p:nvCxnSpPr>
        <p:spPr>
          <a:xfrm flipV="1">
            <a:off x="11112252" y="5796092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417A4E-C464-47BC-B7B8-16B6654A954F}"/>
              </a:ext>
            </a:extLst>
          </p:cNvPr>
          <p:cNvCxnSpPr>
            <a:cxnSpLocks/>
          </p:cNvCxnSpPr>
          <p:nvPr/>
        </p:nvCxnSpPr>
        <p:spPr>
          <a:xfrm>
            <a:off x="10984417" y="5896536"/>
            <a:ext cx="1247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A4CD0F4-BA61-42E8-8B19-98AB2E39C21B}"/>
              </a:ext>
            </a:extLst>
          </p:cNvPr>
          <p:cNvCxnSpPr>
            <a:cxnSpLocks/>
          </p:cNvCxnSpPr>
          <p:nvPr/>
        </p:nvCxnSpPr>
        <p:spPr>
          <a:xfrm flipV="1">
            <a:off x="10883422" y="5792048"/>
            <a:ext cx="0" cy="2106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800230C-FD6F-4E5D-81DD-846F438B9044}"/>
              </a:ext>
            </a:extLst>
          </p:cNvPr>
          <p:cNvCxnSpPr>
            <a:cxnSpLocks/>
          </p:cNvCxnSpPr>
          <p:nvPr/>
        </p:nvCxnSpPr>
        <p:spPr>
          <a:xfrm flipH="1" flipV="1">
            <a:off x="10060564" y="2573382"/>
            <a:ext cx="580187" cy="851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9C49B88-B94F-4663-9602-281D96382D62}"/>
              </a:ext>
            </a:extLst>
          </p:cNvPr>
          <p:cNvSpPr/>
          <p:nvPr/>
        </p:nvSpPr>
        <p:spPr>
          <a:xfrm>
            <a:off x="8962371" y="2212820"/>
            <a:ext cx="2072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Bounds Overlap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2A525C3-712C-4C5F-8B80-1744912BD4D5}"/>
              </a:ext>
            </a:extLst>
          </p:cNvPr>
          <p:cNvCxnSpPr>
            <a:cxnSpLocks/>
          </p:cNvCxnSpPr>
          <p:nvPr/>
        </p:nvCxnSpPr>
        <p:spPr>
          <a:xfrm flipH="1" flipV="1">
            <a:off x="8499423" y="2143593"/>
            <a:ext cx="774119" cy="2212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/>
      <p:bldP spid="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03E2-8DC3-4372-A3B6-13A5CA91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Hyperparameters with 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05C8-D460-493C-B3B5-DCA2DC38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5920740" cy="304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Is some new parameter/feature worth the time/effort?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23491-CB30-46AA-A354-C136FAA21C2B}"/>
              </a:ext>
            </a:extLst>
          </p:cNvPr>
          <p:cNvSpPr/>
          <p:nvPr/>
        </p:nvSpPr>
        <p:spPr>
          <a:xfrm>
            <a:off x="1767840" y="2217419"/>
            <a:ext cx="278892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Training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504657-3406-4BB0-A7B2-665803B4AA9C}"/>
              </a:ext>
            </a:extLst>
          </p:cNvPr>
          <p:cNvSpPr/>
          <p:nvPr/>
        </p:nvSpPr>
        <p:spPr>
          <a:xfrm>
            <a:off x="9969044" y="2213610"/>
            <a:ext cx="185928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Test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27CA4-5CDB-407E-89C0-25DE7C0815EC}"/>
              </a:ext>
            </a:extLst>
          </p:cNvPr>
          <p:cNvSpPr/>
          <p:nvPr/>
        </p:nvSpPr>
        <p:spPr>
          <a:xfrm>
            <a:off x="4556760" y="3566162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2CAEAF-A259-45D8-9760-6EDF1384A0F2}"/>
              </a:ext>
            </a:extLst>
          </p:cNvPr>
          <p:cNvSpPr/>
          <p:nvPr/>
        </p:nvSpPr>
        <p:spPr>
          <a:xfrm>
            <a:off x="3627120" y="3566162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EBCA85-B711-41CC-9834-B0D7AE64D488}"/>
              </a:ext>
            </a:extLst>
          </p:cNvPr>
          <p:cNvSpPr/>
          <p:nvPr/>
        </p:nvSpPr>
        <p:spPr>
          <a:xfrm>
            <a:off x="2697480" y="3566162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E57995-96FC-47BB-843D-81AE0FF86226}"/>
              </a:ext>
            </a:extLst>
          </p:cNvPr>
          <p:cNvSpPr/>
          <p:nvPr/>
        </p:nvSpPr>
        <p:spPr>
          <a:xfrm>
            <a:off x="1767840" y="3566162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3022D-B8A8-414E-9B1D-660E304A7D5C}"/>
              </a:ext>
            </a:extLst>
          </p:cNvPr>
          <p:cNvSpPr/>
          <p:nvPr/>
        </p:nvSpPr>
        <p:spPr>
          <a:xfrm>
            <a:off x="5021580" y="2217419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Validation Data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2DB4F6-75ED-4F29-980C-918AC377FE0D}"/>
              </a:ext>
            </a:extLst>
          </p:cNvPr>
          <p:cNvCxnSpPr>
            <a:cxnSpLocks/>
          </p:cNvCxnSpPr>
          <p:nvPr/>
        </p:nvCxnSpPr>
        <p:spPr>
          <a:xfrm flipH="1" flipV="1">
            <a:off x="2110740" y="1981200"/>
            <a:ext cx="99061" cy="1066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CCFAE70-28F8-4932-906F-42005C383D94}"/>
              </a:ext>
            </a:extLst>
          </p:cNvPr>
          <p:cNvSpPr/>
          <p:nvPr/>
        </p:nvSpPr>
        <p:spPr>
          <a:xfrm>
            <a:off x="679833" y="1613097"/>
            <a:ext cx="2589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 with and without feature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783E74-5C9C-465C-BCD6-F8AEA71E3D61}"/>
              </a:ext>
            </a:extLst>
          </p:cNvPr>
          <p:cNvCxnSpPr>
            <a:cxnSpLocks/>
          </p:cNvCxnSpPr>
          <p:nvPr/>
        </p:nvCxnSpPr>
        <p:spPr>
          <a:xfrm flipV="1">
            <a:off x="5836920" y="1976552"/>
            <a:ext cx="57563" cy="1333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DC3D570-0560-4763-A504-91D56C0F0DFA}"/>
              </a:ext>
            </a:extLst>
          </p:cNvPr>
          <p:cNvSpPr/>
          <p:nvPr/>
        </p:nvSpPr>
        <p:spPr>
          <a:xfrm>
            <a:off x="4656646" y="1613097"/>
            <a:ext cx="2589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Compare using one sided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91C92678-60B8-42B5-A336-B1688C03A4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9500" y="1447799"/>
                <a:ext cx="2539544" cy="5334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𝐴𝑐𝑐𝑢𝑟𝑎𝑐𝑦</m:t>
                          </m:r>
                        </m:sub>
                      </m:sSub>
                      <m:r>
                        <a:rPr lang="en-US" sz="1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𝐴𝑐𝑐𝑢𝑟𝑎𝑐𝑦</m:t>
                              </m:r>
                              <m:r>
                                <a:rPr lang="en-US" sz="1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(1 −</m:t>
                              </m:r>
                              <m:r>
                                <a:rPr lang="en-US" sz="1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𝐴𝑐𝑐𝑢𝑟𝑎𝑐𝑦</m:t>
                              </m:r>
                              <m:r>
                                <a:rPr lang="en-US" sz="1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91C92678-60B8-42B5-A336-B1688C03A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1447799"/>
                <a:ext cx="2539544" cy="5334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6548068D-2991-4A94-A9FB-95C6DF6826DC}"/>
              </a:ext>
            </a:extLst>
          </p:cNvPr>
          <p:cNvSpPr/>
          <p:nvPr/>
        </p:nvSpPr>
        <p:spPr>
          <a:xfrm>
            <a:off x="7429500" y="2225039"/>
            <a:ext cx="16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Bounds overlap?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Get more Data?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Stop Optimizing?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700BFD-7BBD-4CD0-94CD-557FF49E6A9D}"/>
              </a:ext>
            </a:extLst>
          </p:cNvPr>
          <p:cNvCxnSpPr>
            <a:cxnSpLocks/>
          </p:cNvCxnSpPr>
          <p:nvPr/>
        </p:nvCxnSpPr>
        <p:spPr>
          <a:xfrm flipV="1">
            <a:off x="8770620" y="1981200"/>
            <a:ext cx="190500" cy="2573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007D77-B25A-4AA9-89E1-587935856D86}"/>
              </a:ext>
            </a:extLst>
          </p:cNvPr>
          <p:cNvCxnSpPr>
            <a:cxnSpLocks/>
          </p:cNvCxnSpPr>
          <p:nvPr/>
        </p:nvCxnSpPr>
        <p:spPr>
          <a:xfrm flipH="1" flipV="1">
            <a:off x="1904173" y="3378003"/>
            <a:ext cx="99061" cy="1066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5FE9D30-DC78-474A-B410-C5F461A6BBCE}"/>
              </a:ext>
            </a:extLst>
          </p:cNvPr>
          <p:cNvSpPr/>
          <p:nvPr/>
        </p:nvSpPr>
        <p:spPr>
          <a:xfrm>
            <a:off x="473266" y="3009900"/>
            <a:ext cx="2589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Split data into k ‘folds’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43F692-4E52-4D9E-B68D-5F3A3F01FF80}"/>
              </a:ext>
            </a:extLst>
          </p:cNvPr>
          <p:cNvCxnSpPr>
            <a:cxnSpLocks/>
          </p:cNvCxnSpPr>
          <p:nvPr/>
        </p:nvCxnSpPr>
        <p:spPr>
          <a:xfrm flipH="1">
            <a:off x="3483169" y="3291838"/>
            <a:ext cx="418271" cy="192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0352250-5F95-49A6-8FDE-C1D4C9F59750}"/>
              </a:ext>
            </a:extLst>
          </p:cNvPr>
          <p:cNvSpPr/>
          <p:nvPr/>
        </p:nvSpPr>
        <p:spPr>
          <a:xfrm>
            <a:off x="3612706" y="2968824"/>
            <a:ext cx="2483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 with &amp; without feature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on k-1; validate on 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79B8E5-C545-4B13-9EF2-F6737E047FB3}"/>
              </a:ext>
            </a:extLst>
          </p:cNvPr>
          <p:cNvCxnSpPr>
            <a:cxnSpLocks/>
          </p:cNvCxnSpPr>
          <p:nvPr/>
        </p:nvCxnSpPr>
        <p:spPr>
          <a:xfrm flipV="1">
            <a:off x="1254316" y="4127880"/>
            <a:ext cx="452564" cy="7000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41FD6DF-6518-426A-8D96-8854D214D968}"/>
              </a:ext>
            </a:extLst>
          </p:cNvPr>
          <p:cNvSpPr/>
          <p:nvPr/>
        </p:nvSpPr>
        <p:spPr>
          <a:xfrm>
            <a:off x="-55497" y="4730536"/>
            <a:ext cx="147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Repeat n times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D08C75-A0FD-47E8-BF7B-76F5C111A6CA}"/>
              </a:ext>
            </a:extLst>
          </p:cNvPr>
          <p:cNvSpPr/>
          <p:nvPr/>
        </p:nvSpPr>
        <p:spPr>
          <a:xfrm>
            <a:off x="4557586" y="435102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E25498-D8FE-417D-83B7-08C4A0F3C638}"/>
              </a:ext>
            </a:extLst>
          </p:cNvPr>
          <p:cNvSpPr/>
          <p:nvPr/>
        </p:nvSpPr>
        <p:spPr>
          <a:xfrm>
            <a:off x="3627946" y="435102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7857D5-0C0F-4589-90D8-DA28FE6F9197}"/>
              </a:ext>
            </a:extLst>
          </p:cNvPr>
          <p:cNvSpPr/>
          <p:nvPr/>
        </p:nvSpPr>
        <p:spPr>
          <a:xfrm>
            <a:off x="2698306" y="435102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98BD09-02E7-4803-A706-323ACCFEC93C}"/>
              </a:ext>
            </a:extLst>
          </p:cNvPr>
          <p:cNvSpPr/>
          <p:nvPr/>
        </p:nvSpPr>
        <p:spPr>
          <a:xfrm>
            <a:off x="1768666" y="435102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8F238A-28EC-450B-AD6C-88C90D090A4B}"/>
              </a:ext>
            </a:extLst>
          </p:cNvPr>
          <p:cNvSpPr/>
          <p:nvPr/>
        </p:nvSpPr>
        <p:spPr>
          <a:xfrm>
            <a:off x="4556760" y="5132910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FF25BD-D3AC-40F3-930B-44137BBC9EC6}"/>
              </a:ext>
            </a:extLst>
          </p:cNvPr>
          <p:cNvSpPr/>
          <p:nvPr/>
        </p:nvSpPr>
        <p:spPr>
          <a:xfrm>
            <a:off x="3627120" y="5132910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2E0F3B-2FF5-4162-B30D-114B8BDFC647}"/>
              </a:ext>
            </a:extLst>
          </p:cNvPr>
          <p:cNvSpPr/>
          <p:nvPr/>
        </p:nvSpPr>
        <p:spPr>
          <a:xfrm>
            <a:off x="2697480" y="5132910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E1A587-BEF4-4F38-8173-9322FCE8E0BD}"/>
              </a:ext>
            </a:extLst>
          </p:cNvPr>
          <p:cNvSpPr/>
          <p:nvPr/>
        </p:nvSpPr>
        <p:spPr>
          <a:xfrm>
            <a:off x="1767840" y="5132910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856468-3281-4CA6-8B7C-25915DB15711}"/>
              </a:ext>
            </a:extLst>
          </p:cNvPr>
          <p:cNvSpPr/>
          <p:nvPr/>
        </p:nvSpPr>
        <p:spPr>
          <a:xfrm>
            <a:off x="4556760" y="595947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E14AAC-5D65-4BF1-9937-D824C27596E3}"/>
              </a:ext>
            </a:extLst>
          </p:cNvPr>
          <p:cNvSpPr/>
          <p:nvPr/>
        </p:nvSpPr>
        <p:spPr>
          <a:xfrm>
            <a:off x="3627120" y="595947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C62F49-E202-4F0C-827D-CBEA41110B72}"/>
              </a:ext>
            </a:extLst>
          </p:cNvPr>
          <p:cNvSpPr/>
          <p:nvPr/>
        </p:nvSpPr>
        <p:spPr>
          <a:xfrm>
            <a:off x="2697480" y="595947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933965-4E5D-4D15-9EBF-6BCBE1634F30}"/>
              </a:ext>
            </a:extLst>
          </p:cNvPr>
          <p:cNvSpPr/>
          <p:nvPr/>
        </p:nvSpPr>
        <p:spPr>
          <a:xfrm>
            <a:off x="1767840" y="595947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0E80A3-6920-4DAE-8814-677F611DD842}"/>
              </a:ext>
            </a:extLst>
          </p:cNvPr>
          <p:cNvCxnSpPr>
            <a:cxnSpLocks/>
          </p:cNvCxnSpPr>
          <p:nvPr/>
        </p:nvCxnSpPr>
        <p:spPr>
          <a:xfrm>
            <a:off x="1219200" y="5038313"/>
            <a:ext cx="548639" cy="8229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7721F7DD-9B91-41EC-AAA9-13A0FD901A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0" y="3970020"/>
                <a:ext cx="3194111" cy="9043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𝐴𝑐𝑐𝑢𝑟𝑎𝑐𝑦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𝐶𝑉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𝐶𝑜𝑟𝑟𝑒𝑐𝑡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7721F7DD-9B91-41EC-AAA9-13A0FD90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970020"/>
                <a:ext cx="3194111" cy="904384"/>
              </a:xfrm>
              <a:prstGeom prst="rect">
                <a:avLst/>
              </a:prstGeom>
              <a:blipFill>
                <a:blip r:embed="rId3"/>
                <a:stretch>
                  <a:fillRect t="-101342" r="-15458" b="-109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2F29B178-55F9-400A-B123-6D18E53AE3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2089" y="4850127"/>
                <a:ext cx="3710437" cy="856270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𝐴𝑐𝑐𝑢𝑟𝑎𝑐𝑦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𝐶𝑉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𝐴𝑐𝑐𝑢𝑟𝑎𝑐𝑦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𝐶𝑉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𝐴𝑐𝑐𝑢𝑟𝑎𝑐𝑦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𝐶𝑉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2F29B178-55F9-400A-B123-6D18E53AE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089" y="4850127"/>
                <a:ext cx="3710437" cy="8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15A6B879-F4D7-44C1-9239-FF8CD8B55E31}"/>
              </a:ext>
            </a:extLst>
          </p:cNvPr>
          <p:cNvSpPr/>
          <p:nvPr/>
        </p:nvSpPr>
        <p:spPr>
          <a:xfrm>
            <a:off x="1882966" y="3678973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FDB261D-DCA4-4E33-B4F6-D7015F174E03}"/>
              </a:ext>
            </a:extLst>
          </p:cNvPr>
          <p:cNvSpPr/>
          <p:nvPr/>
        </p:nvSpPr>
        <p:spPr>
          <a:xfrm>
            <a:off x="2812606" y="3672838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4D5AE7E-A7A7-4470-8CC0-2827F8FE0A5D}"/>
              </a:ext>
            </a:extLst>
          </p:cNvPr>
          <p:cNvSpPr/>
          <p:nvPr/>
        </p:nvSpPr>
        <p:spPr>
          <a:xfrm>
            <a:off x="3814636" y="3672839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D656A5-2F1F-4D14-89FE-5E44D838B653}"/>
              </a:ext>
            </a:extLst>
          </p:cNvPr>
          <p:cNvSpPr/>
          <p:nvPr/>
        </p:nvSpPr>
        <p:spPr>
          <a:xfrm>
            <a:off x="4556760" y="3672838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0E4E7E-92D8-4D93-8DF8-60CC9A829304}"/>
              </a:ext>
            </a:extLst>
          </p:cNvPr>
          <p:cNvSpPr/>
          <p:nvPr/>
        </p:nvSpPr>
        <p:spPr>
          <a:xfrm>
            <a:off x="1882966" y="4442404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98EE09-6CF4-472C-9F69-5E380DA3CC90}"/>
              </a:ext>
            </a:extLst>
          </p:cNvPr>
          <p:cNvSpPr/>
          <p:nvPr/>
        </p:nvSpPr>
        <p:spPr>
          <a:xfrm>
            <a:off x="2812606" y="4436269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AADB83-510F-4CCF-BE4A-F145AF4026E3}"/>
              </a:ext>
            </a:extLst>
          </p:cNvPr>
          <p:cNvSpPr/>
          <p:nvPr/>
        </p:nvSpPr>
        <p:spPr>
          <a:xfrm>
            <a:off x="4736220" y="4442405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BC685C-0633-4B28-9DE3-A1DF26CC3746}"/>
              </a:ext>
            </a:extLst>
          </p:cNvPr>
          <p:cNvSpPr/>
          <p:nvPr/>
        </p:nvSpPr>
        <p:spPr>
          <a:xfrm>
            <a:off x="3644058" y="4436269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272B56-78BA-4617-8DDA-598E472954CC}"/>
              </a:ext>
            </a:extLst>
          </p:cNvPr>
          <p:cNvSpPr/>
          <p:nvPr/>
        </p:nvSpPr>
        <p:spPr>
          <a:xfrm>
            <a:off x="1835592" y="5252529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34B9F3-20E5-41D7-889C-0A7952666606}"/>
              </a:ext>
            </a:extLst>
          </p:cNvPr>
          <p:cNvSpPr/>
          <p:nvPr/>
        </p:nvSpPr>
        <p:spPr>
          <a:xfrm>
            <a:off x="4736219" y="5252529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B692B7-0125-4544-A019-12823B465AD5}"/>
              </a:ext>
            </a:extLst>
          </p:cNvPr>
          <p:cNvSpPr/>
          <p:nvPr/>
        </p:nvSpPr>
        <p:spPr>
          <a:xfrm>
            <a:off x="3767262" y="5246395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1F9A06E-714F-40AD-9AAF-903B10641465}"/>
              </a:ext>
            </a:extLst>
          </p:cNvPr>
          <p:cNvSpPr/>
          <p:nvPr/>
        </p:nvSpPr>
        <p:spPr>
          <a:xfrm>
            <a:off x="2683066" y="5257471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A5B966-FAFB-4818-8999-2229D5C97BE8}"/>
              </a:ext>
            </a:extLst>
          </p:cNvPr>
          <p:cNvSpPr/>
          <p:nvPr/>
        </p:nvSpPr>
        <p:spPr>
          <a:xfrm>
            <a:off x="2812606" y="6022827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BEC6FDA-DFE5-4D77-9FF5-7689E4DD7FD5}"/>
              </a:ext>
            </a:extLst>
          </p:cNvPr>
          <p:cNvSpPr/>
          <p:nvPr/>
        </p:nvSpPr>
        <p:spPr>
          <a:xfrm>
            <a:off x="4734063" y="6045009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778903B-28FC-4A44-9A81-38F1CF0D5568}"/>
              </a:ext>
            </a:extLst>
          </p:cNvPr>
          <p:cNvSpPr/>
          <p:nvPr/>
        </p:nvSpPr>
        <p:spPr>
          <a:xfrm>
            <a:off x="3765106" y="6038875"/>
            <a:ext cx="5546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6DC393-249D-4894-BCEF-DB7693731927}"/>
              </a:ext>
            </a:extLst>
          </p:cNvPr>
          <p:cNvSpPr/>
          <p:nvPr/>
        </p:nvSpPr>
        <p:spPr>
          <a:xfrm>
            <a:off x="1744981" y="6038874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8872F65-9604-4CDB-9483-FBD738D93474}"/>
              </a:ext>
            </a:extLst>
          </p:cNvPr>
          <p:cNvSpPr/>
          <p:nvPr/>
        </p:nvSpPr>
        <p:spPr>
          <a:xfrm>
            <a:off x="6416040" y="3817625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A83A06-D54B-4497-9919-5B4773749BCE}"/>
              </a:ext>
            </a:extLst>
          </p:cNvPr>
          <p:cNvSpPr/>
          <p:nvPr/>
        </p:nvSpPr>
        <p:spPr>
          <a:xfrm>
            <a:off x="6416040" y="3924301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E669EA2-6DF2-4210-B15C-6287EB66B3ED}"/>
              </a:ext>
            </a:extLst>
          </p:cNvPr>
          <p:cNvSpPr/>
          <p:nvPr/>
        </p:nvSpPr>
        <p:spPr>
          <a:xfrm>
            <a:off x="6422834" y="4395587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51BA1FE-AC4F-41C3-A569-EA471530B30A}"/>
              </a:ext>
            </a:extLst>
          </p:cNvPr>
          <p:cNvSpPr/>
          <p:nvPr/>
        </p:nvSpPr>
        <p:spPr>
          <a:xfrm>
            <a:off x="6422834" y="4502263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42BE72B-413F-4CC0-A886-C2E6005CF02B}"/>
              </a:ext>
            </a:extLst>
          </p:cNvPr>
          <p:cNvSpPr/>
          <p:nvPr/>
        </p:nvSpPr>
        <p:spPr>
          <a:xfrm>
            <a:off x="6422834" y="4973549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6986CFB-65AA-49B2-BBF1-7390E4DF0052}"/>
              </a:ext>
            </a:extLst>
          </p:cNvPr>
          <p:cNvSpPr/>
          <p:nvPr/>
        </p:nvSpPr>
        <p:spPr>
          <a:xfrm>
            <a:off x="6422834" y="5080225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0A37E5B-57AD-4E27-BA77-1CC54B8EAFD8}"/>
              </a:ext>
            </a:extLst>
          </p:cNvPr>
          <p:cNvSpPr/>
          <p:nvPr/>
        </p:nvSpPr>
        <p:spPr>
          <a:xfrm>
            <a:off x="6416040" y="5560306"/>
            <a:ext cx="92964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9E8163D-2014-49BD-B732-AEF32B3A6664}"/>
              </a:ext>
            </a:extLst>
          </p:cNvPr>
          <p:cNvSpPr/>
          <p:nvPr/>
        </p:nvSpPr>
        <p:spPr>
          <a:xfrm>
            <a:off x="6416040" y="5666982"/>
            <a:ext cx="9296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Validate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D912186-1621-42C7-A5FB-50E40EA6E225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5486400" y="3959081"/>
            <a:ext cx="929640" cy="1252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C979F5-F830-4A8F-B9B0-03D395549832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4389533" y="4656152"/>
            <a:ext cx="2033301" cy="1234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DB23FD9-4156-4182-B535-10169312B984}"/>
              </a:ext>
            </a:extLst>
          </p:cNvPr>
          <p:cNvCxnSpPr>
            <a:cxnSpLocks/>
            <a:stCxn id="78" idx="3"/>
            <a:endCxn id="89" idx="1"/>
          </p:cNvCxnSpPr>
          <p:nvPr/>
        </p:nvCxnSpPr>
        <p:spPr>
          <a:xfrm flipV="1">
            <a:off x="3612706" y="5234114"/>
            <a:ext cx="2810128" cy="1772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BC5C995-4817-4A65-8661-B135F7689918}"/>
              </a:ext>
            </a:extLst>
          </p:cNvPr>
          <p:cNvCxnSpPr>
            <a:cxnSpLocks/>
            <a:endCxn id="91" idx="1"/>
          </p:cNvCxnSpPr>
          <p:nvPr/>
        </p:nvCxnSpPr>
        <p:spPr>
          <a:xfrm flipV="1">
            <a:off x="2635694" y="5820871"/>
            <a:ext cx="3780346" cy="3795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CE4CDF8-DD41-40FA-B63C-3FA8912A47EA}"/>
              </a:ext>
            </a:extLst>
          </p:cNvPr>
          <p:cNvSpPr/>
          <p:nvPr/>
        </p:nvSpPr>
        <p:spPr>
          <a:xfrm>
            <a:off x="6416040" y="3101990"/>
            <a:ext cx="214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Use all validation data when calculating bounds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5389D66-CFB3-4B60-B17A-8C9DB7B0B4A7}"/>
              </a:ext>
            </a:extLst>
          </p:cNvPr>
          <p:cNvCxnSpPr>
            <a:cxnSpLocks/>
          </p:cNvCxnSpPr>
          <p:nvPr/>
        </p:nvCxnSpPr>
        <p:spPr>
          <a:xfrm flipV="1">
            <a:off x="7245793" y="3623718"/>
            <a:ext cx="183707" cy="1786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C246179-BF5A-4F13-A6B5-B9A72355A987}"/>
              </a:ext>
            </a:extLst>
          </p:cNvPr>
          <p:cNvSpPr/>
          <p:nvPr/>
        </p:nvSpPr>
        <p:spPr>
          <a:xfrm>
            <a:off x="9494520" y="3042942"/>
            <a:ext cx="2483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Probably want to reserve test data, depending on needs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7C0BC99-FDB3-42C4-B14B-E9F2CA6330F6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0728960" y="2747010"/>
            <a:ext cx="169724" cy="2628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0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/>
      <p:bldP spid="23" grpId="0"/>
      <p:bldP spid="24" grpId="0"/>
      <p:bldP spid="25" grpId="0"/>
      <p:bldP spid="31" grpId="0"/>
      <p:bldP spid="33" grpId="0"/>
      <p:bldP spid="37" grpId="0"/>
      <p:bldP spid="42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103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EABF0-009F-435C-B844-3298C40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10" y="1408386"/>
            <a:ext cx="7163421" cy="4999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C9B6F-BE2D-4C93-AA01-3A3AF003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Comparisons</a:t>
            </a:r>
          </a:p>
        </p:txBody>
      </p:sp>
    </p:spTree>
    <p:extLst>
      <p:ext uri="{BB962C8B-B14F-4D97-AF65-F5344CB8AC3E}">
        <p14:creationId xmlns:p14="http://schemas.microsoft.com/office/powerpoint/2010/main" val="136375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5D43-C8DC-47EE-926B-F62EDFA6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E40D6-16FF-4F13-9012-F4BC3E0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825625"/>
            <a:ext cx="3951889" cy="4351338"/>
          </a:xfrm>
        </p:spPr>
        <p:txBody>
          <a:bodyPr/>
          <a:lstStyle/>
          <a:p>
            <a:r>
              <a:rPr lang="en-US" dirty="0"/>
              <a:t>Balance Mistakes for your Application</a:t>
            </a:r>
          </a:p>
          <a:p>
            <a:endParaRPr lang="en-US" dirty="0"/>
          </a:p>
          <a:p>
            <a:r>
              <a:rPr lang="en-US" dirty="0"/>
              <a:t>Spam needs low FP Rate</a:t>
            </a:r>
          </a:p>
          <a:p>
            <a:endParaRPr lang="en-US" dirty="0"/>
          </a:p>
          <a:p>
            <a:r>
              <a:rPr lang="en-US" dirty="0"/>
              <a:t>Use separate hold out data to find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39730-8879-4D0F-B452-9FC4534E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04" y="1513030"/>
            <a:ext cx="6851496" cy="49798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5BD61-B1AA-4E9C-9B42-D3B154C5ABCC}"/>
              </a:ext>
            </a:extLst>
          </p:cNvPr>
          <p:cNvCxnSpPr/>
          <p:nvPr/>
        </p:nvCxnSpPr>
        <p:spPr>
          <a:xfrm>
            <a:off x="5591503" y="1334814"/>
            <a:ext cx="0" cy="527619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0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3311-C419-4A03-9D3F-2514AE25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63"/>
            <a:ext cx="10515600" cy="528955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Note about MLE vs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5A8E-2D2A-4C2B-AABC-FB781B2E9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719" y="924774"/>
            <a:ext cx="5712169" cy="1066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Maximum Likelihood Estimation (MLE)</a:t>
            </a:r>
          </a:p>
          <a:p>
            <a:pPr marL="0" indent="0">
              <a:buNone/>
            </a:pPr>
            <a:r>
              <a:rPr lang="en-US" sz="1800" dirty="0"/>
              <a:t>Estimate probability from observations of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C9974C-442B-48ED-8DD3-3DD26FCC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758" y="924774"/>
            <a:ext cx="5181600" cy="1066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Maximum A Posteriori (MAP)</a:t>
            </a:r>
          </a:p>
          <a:p>
            <a:pPr marL="0" indent="0">
              <a:buNone/>
            </a:pPr>
            <a:r>
              <a:rPr lang="en-US" sz="1800" dirty="0"/>
              <a:t>Estimate probability from data and prior assumptions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DCC0E-C34A-49AE-99D2-1523FE60CD09}"/>
              </a:ext>
            </a:extLst>
          </p:cNvPr>
          <p:cNvSpPr txBox="1"/>
          <p:nvPr/>
        </p:nvSpPr>
        <p:spPr>
          <a:xfrm>
            <a:off x="4575747" y="3847806"/>
            <a:ext cx="204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Flip a coin 50 times,</a:t>
            </a:r>
          </a:p>
          <a:p>
            <a:pPr algn="ctr"/>
            <a:r>
              <a:rPr lang="en-US" dirty="0"/>
              <a:t>see 22 heads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05A57-DE70-4029-A06C-7FFAFAD2093E}"/>
              </a:ext>
            </a:extLst>
          </p:cNvPr>
          <p:cNvSpPr txBox="1"/>
          <p:nvPr/>
        </p:nvSpPr>
        <p:spPr>
          <a:xfrm>
            <a:off x="4634255" y="4893777"/>
            <a:ext cx="192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Flip a coin 3 times,</a:t>
            </a:r>
          </a:p>
          <a:p>
            <a:pPr algn="ctr"/>
            <a:r>
              <a:rPr lang="en-US" dirty="0"/>
              <a:t>see 1 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E696B-4183-4FA5-BE30-2AE39F471A6C}"/>
              </a:ext>
            </a:extLst>
          </p:cNvPr>
          <p:cNvSpPr txBox="1"/>
          <p:nvPr/>
        </p:nvSpPr>
        <p:spPr>
          <a:xfrm>
            <a:off x="4771914" y="5939749"/>
            <a:ext cx="192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Flip a coin 0 times,</a:t>
            </a:r>
          </a:p>
          <a:p>
            <a:pPr algn="ctr"/>
            <a:r>
              <a:rPr lang="en-US" dirty="0"/>
              <a:t>see 0 heads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6D02FE-2164-4043-9EAA-3B7348F642EA}"/>
                  </a:ext>
                </a:extLst>
              </p:cNvPr>
              <p:cNvSpPr txBox="1"/>
              <p:nvPr/>
            </p:nvSpPr>
            <p:spPr>
              <a:xfrm>
                <a:off x="1007532" y="2055588"/>
                <a:ext cx="2383922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𝐹𝑙𝑖𝑝𝑠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6D02FE-2164-4043-9EAA-3B7348F6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2" y="2055588"/>
                <a:ext cx="2383922" cy="664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5DA60A-EBCD-4B82-BDE7-D5249E18B0FB}"/>
                  </a:ext>
                </a:extLst>
              </p:cNvPr>
              <p:cNvSpPr txBox="1"/>
              <p:nvPr/>
            </p:nvSpPr>
            <p:spPr>
              <a:xfrm>
                <a:off x="1007532" y="3850569"/>
                <a:ext cx="260520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=44%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5DA60A-EBCD-4B82-BDE7-D5249E18B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2" y="3850569"/>
                <a:ext cx="2605200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6631FC-E9EC-4437-B482-8F4D44D08381}"/>
                  </a:ext>
                </a:extLst>
              </p:cNvPr>
              <p:cNvSpPr txBox="1"/>
              <p:nvPr/>
            </p:nvSpPr>
            <p:spPr>
              <a:xfrm>
                <a:off x="1007532" y="4909049"/>
                <a:ext cx="24769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6631FC-E9EC-4437-B482-8F4D44D0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2" y="4909049"/>
                <a:ext cx="2476960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D1A95A-8361-4883-B5EB-D2830CEF461E}"/>
                  </a:ext>
                </a:extLst>
              </p:cNvPr>
              <p:cNvSpPr txBox="1"/>
              <p:nvPr/>
            </p:nvSpPr>
            <p:spPr>
              <a:xfrm>
                <a:off x="1007532" y="5977661"/>
                <a:ext cx="242887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=??%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D1A95A-8361-4883-B5EB-D2830CEF4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2" y="5977661"/>
                <a:ext cx="2428870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345906-9A64-42E1-8598-512DE6ACFE08}"/>
                  </a:ext>
                </a:extLst>
              </p:cNvPr>
              <p:cNvSpPr txBox="1"/>
              <p:nvPr/>
            </p:nvSpPr>
            <p:spPr>
              <a:xfrm>
                <a:off x="7262707" y="2055587"/>
                <a:ext cx="3828677" cy="121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𝐹𝑙𝑖𝑝𝑠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𝑠𝑡𝑟𝑒𝑛𝑔𝑡h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𝑝𝑟𝑖𝑜𝑟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𝑎𝑘𝑎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𝑒𝑞𝑢𝑖𝑣𝑎𝑙𝑒𝑛𝑡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e>
                      </m:d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𝑝𝑟𝑖𝑜𝑟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𝑒𝑠𝑡𝑖𝑚𝑎𝑡𝑒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345906-9A64-42E1-8598-512DE6ACF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707" y="2055587"/>
                <a:ext cx="3828677" cy="1218923"/>
              </a:xfrm>
              <a:prstGeom prst="rect">
                <a:avLst/>
              </a:prstGeom>
              <a:blipFill>
                <a:blip r:embed="rId6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21119B-FA8D-4315-987A-6033FBE3CF49}"/>
                  </a:ext>
                </a:extLst>
              </p:cNvPr>
              <p:cNvSpPr/>
              <p:nvPr/>
            </p:nvSpPr>
            <p:spPr>
              <a:xfrm>
                <a:off x="8569608" y="3429602"/>
                <a:ext cx="19696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−10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−.5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21119B-FA8D-4315-987A-6033FBE3C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08" y="3429602"/>
                <a:ext cx="1969699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A1FBEB-C74D-4E43-8018-4042204EFB6E}"/>
                  </a:ext>
                </a:extLst>
              </p:cNvPr>
              <p:cNvSpPr txBox="1"/>
              <p:nvPr/>
            </p:nvSpPr>
            <p:spPr>
              <a:xfrm>
                <a:off x="7874445" y="3850569"/>
                <a:ext cx="3137397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22+5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50+10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A1FBEB-C74D-4E43-8018-4042204E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445" y="3850569"/>
                <a:ext cx="3137397" cy="622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E1748A-30EC-4F82-B4E1-5717C5A02754}"/>
                  </a:ext>
                </a:extLst>
              </p:cNvPr>
              <p:cNvSpPr txBox="1"/>
              <p:nvPr/>
            </p:nvSpPr>
            <p:spPr>
              <a:xfrm>
                <a:off x="7874444" y="4909049"/>
                <a:ext cx="3009157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E1748A-30EC-4F82-B4E1-5717C5A0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444" y="4909049"/>
                <a:ext cx="3009157" cy="622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DD5B6D-5627-4F96-890C-D05031EB7D13}"/>
                  </a:ext>
                </a:extLst>
              </p:cNvPr>
              <p:cNvSpPr txBox="1"/>
              <p:nvPr/>
            </p:nvSpPr>
            <p:spPr>
              <a:xfrm>
                <a:off x="7874444" y="5796571"/>
                <a:ext cx="3009157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𝐻𝑒𝑎𝑑𝑠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DD5B6D-5627-4F96-890C-D05031EB7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444" y="5796571"/>
                <a:ext cx="3009157" cy="6229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E43D079-EB1E-4D33-BA01-08590C475108}"/>
              </a:ext>
            </a:extLst>
          </p:cNvPr>
          <p:cNvSpPr/>
          <p:nvPr/>
        </p:nvSpPr>
        <p:spPr>
          <a:xfrm>
            <a:off x="7592907" y="5655733"/>
            <a:ext cx="3664373" cy="107420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70525C-8D24-4154-AA78-B62167F58CBE}"/>
              </a:ext>
            </a:extLst>
          </p:cNvPr>
          <p:cNvCxnSpPr>
            <a:cxnSpLocks/>
            <a:stCxn id="23" idx="1"/>
            <a:endCxn id="27" idx="2"/>
          </p:cNvCxnSpPr>
          <p:nvPr/>
        </p:nvCxnSpPr>
        <p:spPr>
          <a:xfrm flipH="1" flipV="1">
            <a:off x="5597664" y="2895036"/>
            <a:ext cx="2531878" cy="29180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9C390A-0C70-4869-B312-73DA895814AE}"/>
              </a:ext>
            </a:extLst>
          </p:cNvPr>
          <p:cNvSpPr txBox="1"/>
          <p:nvPr/>
        </p:nvSpPr>
        <p:spPr>
          <a:xfrm>
            <a:off x="4294294" y="2371816"/>
            <a:ext cx="2606739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 assignments use m-estimates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with uniform p and small 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7EC9FC-3303-4E2A-AA7F-E92A24D7FC4F}"/>
              </a:ext>
            </a:extLst>
          </p:cNvPr>
          <p:cNvSpPr/>
          <p:nvPr/>
        </p:nvSpPr>
        <p:spPr>
          <a:xfrm>
            <a:off x="5109067" y="3399787"/>
            <a:ext cx="97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F4FEBE-3ED6-478A-8DB7-D99A9F7EFE0F}"/>
              </a:ext>
            </a:extLst>
          </p:cNvPr>
          <p:cNvCxnSpPr>
            <a:cxnSpLocks/>
          </p:cNvCxnSpPr>
          <p:nvPr/>
        </p:nvCxnSpPr>
        <p:spPr>
          <a:xfrm flipH="1">
            <a:off x="0" y="3355786"/>
            <a:ext cx="1219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3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20" grpId="0"/>
      <p:bldP spid="21" grpId="0"/>
      <p:bldP spid="22" grpId="0"/>
      <p:bldP spid="23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Rectangle 7179">
                <a:extLst>
                  <a:ext uri="{FF2B5EF4-FFF2-40B4-BE49-F238E27FC236}">
                    <a16:creationId xmlns:a16="http://schemas.microsoft.com/office/drawing/2014/main" id="{3A6C5CC2-DEC3-4429-916D-C9FA5D13BB52}"/>
                  </a:ext>
                </a:extLst>
              </p:cNvPr>
              <p:cNvSpPr/>
              <p:nvPr/>
            </p:nvSpPr>
            <p:spPr>
              <a:xfrm>
                <a:off x="1389208" y="5999176"/>
                <a:ext cx="56303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80" name="Rectangle 7179">
                <a:extLst>
                  <a:ext uri="{FF2B5EF4-FFF2-40B4-BE49-F238E27FC236}">
                    <a16:creationId xmlns:a16="http://schemas.microsoft.com/office/drawing/2014/main" id="{3A6C5CC2-DEC3-4429-916D-C9FA5D13B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08" y="5999176"/>
                <a:ext cx="563038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y:\unix\homes\gws\pedrod\ppt\image6.jpg">
            <a:extLst>
              <a:ext uri="{FF2B5EF4-FFF2-40B4-BE49-F238E27FC236}">
                <a16:creationId xmlns:a16="http://schemas.microsoft.com/office/drawing/2014/main" id="{5F735BFD-EA65-4F2C-8E31-4892E2989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39778" r="11999" b="22333"/>
          <a:stretch/>
        </p:blipFill>
        <p:spPr bwMode="auto">
          <a:xfrm>
            <a:off x="78603" y="879393"/>
            <a:ext cx="3845697" cy="135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y:\unix\homes\gws\pedrod\ppt\image7.jpg">
            <a:extLst>
              <a:ext uri="{FF2B5EF4-FFF2-40B4-BE49-F238E27FC236}">
                <a16:creationId xmlns:a16="http://schemas.microsoft.com/office/drawing/2014/main" id="{3F087D72-8F5A-4BE6-8A01-8BD3A1010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27332" r="40083" b="24667"/>
          <a:stretch/>
        </p:blipFill>
        <p:spPr bwMode="auto">
          <a:xfrm>
            <a:off x="4297452" y="879393"/>
            <a:ext cx="2118962" cy="223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60FDB-BC16-407B-996D-A3ED7E18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19"/>
            <a:ext cx="10515600" cy="44755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using Bayes Theorem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B861E-1969-4775-B590-FC7A52049082}"/>
              </a:ext>
            </a:extLst>
          </p:cNvPr>
          <p:cNvSpPr txBox="1"/>
          <p:nvPr/>
        </p:nvSpPr>
        <p:spPr>
          <a:xfrm>
            <a:off x="6179297" y="948975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0BF6A-AECE-4AB0-BE3F-2D95B5F1C5BD}"/>
              </a:ext>
            </a:extLst>
          </p:cNvPr>
          <p:cNvSpPr txBox="1"/>
          <p:nvPr/>
        </p:nvSpPr>
        <p:spPr>
          <a:xfrm>
            <a:off x="6179298" y="122251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0.992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2AE3D-206C-467A-BEAA-ABE77E0FB61F}"/>
              </a:ext>
            </a:extLst>
          </p:cNvPr>
          <p:cNvSpPr txBox="1"/>
          <p:nvPr/>
        </p:nvSpPr>
        <p:spPr>
          <a:xfrm>
            <a:off x="6179298" y="149435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23D3F-E843-4199-B34B-B3288EFDA8C5}"/>
              </a:ext>
            </a:extLst>
          </p:cNvPr>
          <p:cNvSpPr txBox="1"/>
          <p:nvPr/>
        </p:nvSpPr>
        <p:spPr>
          <a:xfrm>
            <a:off x="6179298" y="181139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DFE99-6EB8-41F5-A286-4BC95748CEF6}"/>
              </a:ext>
            </a:extLst>
          </p:cNvPr>
          <p:cNvSpPr txBox="1"/>
          <p:nvPr/>
        </p:nvSpPr>
        <p:spPr>
          <a:xfrm>
            <a:off x="6179298" y="237343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15D64-1EB2-4A84-9766-6CA008A7EF4F}"/>
              </a:ext>
            </a:extLst>
          </p:cNvPr>
          <p:cNvSpPr txBox="1"/>
          <p:nvPr/>
        </p:nvSpPr>
        <p:spPr>
          <a:xfrm>
            <a:off x="6179298" y="20731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E5A932-D852-494F-824D-A26C62F4A3DB}"/>
                  </a:ext>
                </a:extLst>
              </p:cNvPr>
              <p:cNvSpPr txBox="1"/>
              <p:nvPr/>
            </p:nvSpPr>
            <p:spPr>
              <a:xfrm>
                <a:off x="7855992" y="1886595"/>
                <a:ext cx="4154022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𝑐𝑎𝑛𝑐𝑒𝑟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E5A932-D852-494F-824D-A26C62F4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992" y="1886595"/>
                <a:ext cx="4154022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8C9DD58-B7F3-4191-80BB-0AC7535A6040}"/>
              </a:ext>
            </a:extLst>
          </p:cNvPr>
          <p:cNvSpPr txBox="1"/>
          <p:nvPr/>
        </p:nvSpPr>
        <p:spPr>
          <a:xfrm>
            <a:off x="6198310" y="266202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??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5E0889-1DAB-442D-83F6-A780022EDBDC}"/>
              </a:ext>
            </a:extLst>
          </p:cNvPr>
          <p:cNvSpPr/>
          <p:nvPr/>
        </p:nvSpPr>
        <p:spPr>
          <a:xfrm>
            <a:off x="2014416" y="3255986"/>
            <a:ext cx="27432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90CFB8-9905-4838-9601-9930708E8D9B}"/>
              </a:ext>
            </a:extLst>
          </p:cNvPr>
          <p:cNvSpPr/>
          <p:nvPr/>
        </p:nvSpPr>
        <p:spPr>
          <a:xfrm>
            <a:off x="2527200" y="395258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6B7100-08C0-49D9-8C26-BFCFC4054101}"/>
              </a:ext>
            </a:extLst>
          </p:cNvPr>
          <p:cNvSpPr/>
          <p:nvPr/>
        </p:nvSpPr>
        <p:spPr>
          <a:xfrm>
            <a:off x="2524172" y="3954895"/>
            <a:ext cx="217733" cy="2250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E6BD20-0DDA-4170-91AE-D76B6091EF1C}"/>
                  </a:ext>
                </a:extLst>
              </p:cNvPr>
              <p:cNvSpPr txBox="1"/>
              <p:nvPr/>
            </p:nvSpPr>
            <p:spPr>
              <a:xfrm>
                <a:off x="181986" y="3213448"/>
                <a:ext cx="14887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=0.008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E6BD20-0DDA-4170-91AE-D76B6091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6" y="3213448"/>
                <a:ext cx="148874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51DB8E-F76F-4983-AB4D-07DDC6ADE84F}"/>
                  </a:ext>
                </a:extLst>
              </p:cNvPr>
              <p:cNvSpPr txBox="1"/>
              <p:nvPr/>
            </p:nvSpPr>
            <p:spPr>
              <a:xfrm>
                <a:off x="1358728" y="6014291"/>
                <a:ext cx="429111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(¬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𝑐𝑎𝑛𝑐𝑒𝑟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51DB8E-F76F-4983-AB4D-07DDC6ADE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728" y="6014291"/>
                <a:ext cx="4291110" cy="276999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A50DF1-826A-4A39-984A-BA6CF0CDBE05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670727" y="3351948"/>
            <a:ext cx="811216" cy="5726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CDFE2F-2A35-4D8F-A55F-AEF26AC105F3}"/>
              </a:ext>
            </a:extLst>
          </p:cNvPr>
          <p:cNvCxnSpPr>
            <a:cxnSpLocks/>
          </p:cNvCxnSpPr>
          <p:nvPr/>
        </p:nvCxnSpPr>
        <p:spPr>
          <a:xfrm flipH="1">
            <a:off x="1709342" y="4216793"/>
            <a:ext cx="814830" cy="17847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0610B3-DF2E-4A38-A8EA-6BE7DE91BCF5}"/>
                  </a:ext>
                </a:extLst>
              </p:cNvPr>
              <p:cNvSpPr txBox="1"/>
              <p:nvPr/>
            </p:nvSpPr>
            <p:spPr>
              <a:xfrm>
                <a:off x="7855992" y="917236"/>
                <a:ext cx="2466829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0610B3-DF2E-4A38-A8EA-6BE7DE91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992" y="917236"/>
                <a:ext cx="2466829" cy="6790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AB6FA7-F262-4ED1-8571-A45D76111E3E}"/>
                  </a:ext>
                </a:extLst>
              </p:cNvPr>
              <p:cNvSpPr txBox="1"/>
              <p:nvPr/>
            </p:nvSpPr>
            <p:spPr>
              <a:xfrm>
                <a:off x="1377525" y="2385028"/>
                <a:ext cx="1693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=0.98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AB6FA7-F262-4ED1-8571-A45D7611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25" y="2385028"/>
                <a:ext cx="1693135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800795-23E9-4276-8962-D7E6581AC539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2224093" y="2662027"/>
            <a:ext cx="374279" cy="12324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44FF17-7713-4338-B477-BF676D2CC8C9}"/>
                  </a:ext>
                </a:extLst>
              </p:cNvPr>
              <p:cNvSpPr txBox="1"/>
              <p:nvPr/>
            </p:nvSpPr>
            <p:spPr>
              <a:xfrm>
                <a:off x="1377525" y="6253469"/>
                <a:ext cx="39971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=0.98               ∗0.008         +0.03                   ∗ 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0.992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44FF17-7713-4338-B477-BF676D2CC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25" y="6253469"/>
                <a:ext cx="399712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60F72D-FDA4-4A4F-A63E-1FC0D7D1D3E3}"/>
                  </a:ext>
                </a:extLst>
              </p:cNvPr>
              <p:cNvSpPr txBox="1"/>
              <p:nvPr/>
            </p:nvSpPr>
            <p:spPr>
              <a:xfrm>
                <a:off x="1377525" y="6517067"/>
                <a:ext cx="12208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=0.0376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60F72D-FDA4-4A4F-A63E-1FC0D7D1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25" y="6517067"/>
                <a:ext cx="122084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BE1A6B-6CCB-4649-9B8E-94F2213F930D}"/>
                  </a:ext>
                </a:extLst>
              </p:cNvPr>
              <p:cNvSpPr txBox="1"/>
              <p:nvPr/>
            </p:nvSpPr>
            <p:spPr>
              <a:xfrm>
                <a:off x="78603" y="4349668"/>
                <a:ext cx="1693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=0.03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BE1A6B-6CCB-4649-9B8E-94F2213F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" y="4349668"/>
                <a:ext cx="1693135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ED6253-C9EA-4CBA-B87B-FB356270446D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1771738" y="4083556"/>
            <a:ext cx="846490" cy="4046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A40AB9-F786-428A-A600-72CD4FE48656}"/>
                  </a:ext>
                </a:extLst>
              </p:cNvPr>
              <p:cNvSpPr txBox="1"/>
              <p:nvPr/>
            </p:nvSpPr>
            <p:spPr>
              <a:xfrm>
                <a:off x="6682962" y="3952588"/>
                <a:ext cx="3034420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0.98∗0.008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A40AB9-F786-428A-A600-72CD4FE48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62" y="3952588"/>
                <a:ext cx="3034420" cy="6619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A74B00-1E39-4E93-A67A-86FB64396016}"/>
                  </a:ext>
                </a:extLst>
              </p:cNvPr>
              <p:cNvSpPr txBox="1"/>
              <p:nvPr/>
            </p:nvSpPr>
            <p:spPr>
              <a:xfrm>
                <a:off x="6682962" y="4906572"/>
                <a:ext cx="303442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0.98∗0.008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0.0376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A74B00-1E39-4E93-A67A-86FB6439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62" y="4906572"/>
                <a:ext cx="3034420" cy="610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145FAE-9820-4C25-9BA4-EEB6742F76D8}"/>
                  </a:ext>
                </a:extLst>
              </p:cNvPr>
              <p:cNvSpPr txBox="1"/>
              <p:nvPr/>
            </p:nvSpPr>
            <p:spPr>
              <a:xfrm>
                <a:off x="6728616" y="5807891"/>
                <a:ext cx="2258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=.208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145FAE-9820-4C25-9BA4-EEB6742F7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16" y="5807891"/>
                <a:ext cx="225856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EC90CE-810C-444B-B827-697BC64FDCC1}"/>
                  </a:ext>
                </a:extLst>
              </p:cNvPr>
              <p:cNvSpPr txBox="1"/>
              <p:nvPr/>
            </p:nvSpPr>
            <p:spPr>
              <a:xfrm>
                <a:off x="8159216" y="2855628"/>
                <a:ext cx="3547574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EC90CE-810C-444B-B827-697BC64F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16" y="2855628"/>
                <a:ext cx="3547574" cy="6790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E122A9-1D79-43E0-8402-2596E4CC230C}"/>
                  </a:ext>
                </a:extLst>
              </p:cNvPr>
              <p:cNvSpPr txBox="1"/>
              <p:nvPr/>
            </p:nvSpPr>
            <p:spPr>
              <a:xfrm>
                <a:off x="205176" y="3918955"/>
                <a:ext cx="1693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=0.02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E122A9-1D79-43E0-8402-2596E4CC2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6" y="3918955"/>
                <a:ext cx="1693135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E6358F-05A3-4E99-AB48-B1C26EA7F50C}"/>
              </a:ext>
            </a:extLst>
          </p:cNvPr>
          <p:cNvCxnSpPr>
            <a:cxnSpLocks/>
          </p:cNvCxnSpPr>
          <p:nvPr/>
        </p:nvCxnSpPr>
        <p:spPr>
          <a:xfrm flipH="1">
            <a:off x="1761605" y="3992691"/>
            <a:ext cx="731698" cy="562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A58C95D-4574-4FDB-BDD8-9D09E6F66C9B}"/>
              </a:ext>
            </a:extLst>
          </p:cNvPr>
          <p:cNvSpPr txBox="1"/>
          <p:nvPr/>
        </p:nvSpPr>
        <p:spPr>
          <a:xfrm>
            <a:off x="78603" y="5298333"/>
            <a:ext cx="169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Theorem of total probability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B24A3D-6793-4C18-8620-914265ABC20F}"/>
              </a:ext>
            </a:extLst>
          </p:cNvPr>
          <p:cNvCxnSpPr>
            <a:cxnSpLocks/>
            <a:endCxn id="43" idx="2"/>
          </p:cNvCxnSpPr>
          <p:nvPr/>
        </p:nvCxnSpPr>
        <p:spPr>
          <a:xfrm flipH="1" flipV="1">
            <a:off x="925171" y="5759998"/>
            <a:ext cx="541493" cy="335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" grpId="0"/>
      <p:bldP spid="9" grpId="0"/>
      <p:bldP spid="10" grpId="0"/>
      <p:bldP spid="11" grpId="0"/>
      <p:bldP spid="12" grpId="0"/>
      <p:bldP spid="13" grpId="0"/>
      <p:bldP spid="8" grpId="0"/>
      <p:bldP spid="15" grpId="0"/>
      <p:bldP spid="17" grpId="0" animBg="1"/>
      <p:bldP spid="18" grpId="0" animBg="1"/>
      <p:bldP spid="19" grpId="0"/>
      <p:bldP spid="20" grpId="0" animBg="1"/>
      <p:bldP spid="23" grpId="0"/>
      <p:bldP spid="32" grpId="0"/>
      <p:bldP spid="40" grpId="0"/>
      <p:bldP spid="42" grpId="0"/>
      <p:bldP spid="46" grpId="0"/>
      <p:bldP spid="51" grpId="0"/>
      <p:bldP spid="52" grpId="0"/>
      <p:bldP spid="53" grpId="0"/>
      <p:bldP spid="34" grpId="0"/>
      <p:bldP spid="38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929A-3396-4851-BDAC-19ABBF4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35052-461B-4404-844B-6D944B447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5498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35052-461B-4404-844B-6D944B447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5498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9A265AA-F12E-4CEA-ACE6-80AE24A9B461}"/>
              </a:ext>
            </a:extLst>
          </p:cNvPr>
          <p:cNvSpPr/>
          <p:nvPr/>
        </p:nvSpPr>
        <p:spPr>
          <a:xfrm>
            <a:off x="3993466" y="4943208"/>
            <a:ext cx="1943100" cy="10308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4C16AF-3F82-49E0-9F54-814E71B06BFF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5936566" y="5458644"/>
            <a:ext cx="1428164" cy="59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AB2288-06C9-42E7-A037-2DB9612D4CAC}"/>
              </a:ext>
            </a:extLst>
          </p:cNvPr>
          <p:cNvSpPr txBox="1"/>
          <p:nvPr/>
        </p:nvSpPr>
        <p:spPr>
          <a:xfrm>
            <a:off x="7364730" y="5195402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Independence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Assumption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3B999F-790B-47E0-916D-97273FCE9993}"/>
              </a:ext>
            </a:extLst>
          </p:cNvPr>
          <p:cNvSpPr/>
          <p:nvPr/>
        </p:nvSpPr>
        <p:spPr>
          <a:xfrm>
            <a:off x="3086100" y="3681254"/>
            <a:ext cx="1943100" cy="6164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BA48B6-0D2C-4E81-A026-910C9313DC9F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5029200" y="3989467"/>
            <a:ext cx="2335530" cy="1529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925218-6260-4317-8523-4B20CF070F7E}"/>
                  </a:ext>
                </a:extLst>
              </p:cNvPr>
              <p:cNvSpPr txBox="1"/>
              <p:nvPr/>
            </p:nvSpPr>
            <p:spPr>
              <a:xfrm>
                <a:off x="6689188" y="607703"/>
                <a:ext cx="5565498" cy="2051844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  Record # of times each possible &lt;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&gt;,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occurs in training</a:t>
                </a:r>
              </a:p>
              <a:p>
                <a:r>
                  <a:rPr lang="en-US" dirty="0"/>
                  <a:t>  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      Won’t scale to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925218-6260-4317-8523-4B20CF070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88" y="607703"/>
                <a:ext cx="5565498" cy="2051844"/>
              </a:xfrm>
              <a:prstGeom prst="rect">
                <a:avLst/>
              </a:prstGeom>
              <a:blipFill>
                <a:blip r:embed="rId3"/>
                <a:stretch>
                  <a:fillRect l="-765" t="-1479" r="-109" b="-3846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BE1D24-88A4-4EB6-B052-65C8195E9679}"/>
              </a:ext>
            </a:extLst>
          </p:cNvPr>
          <p:cNvCxnSpPr>
            <a:cxnSpLocks/>
            <a:stCxn id="19" idx="1"/>
            <a:endCxn id="10" idx="0"/>
          </p:cNvCxnSpPr>
          <p:nvPr/>
        </p:nvCxnSpPr>
        <p:spPr>
          <a:xfrm flipH="1">
            <a:off x="4057650" y="1633625"/>
            <a:ext cx="2631538" cy="2047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389A3D-A405-4FE6-801F-341621011EC3}"/>
                  </a:ext>
                </a:extLst>
              </p:cNvPr>
              <p:cNvSpPr txBox="1"/>
              <p:nvPr/>
            </p:nvSpPr>
            <p:spPr>
              <a:xfrm>
                <a:off x="6689188" y="2963545"/>
                <a:ext cx="5373972" cy="1754648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all the others</a:t>
                </a:r>
              </a:p>
              <a:p>
                <a:r>
                  <a:rPr lang="en-US" dirty="0"/>
                  <a:t>For each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  For 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Record #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389A3D-A405-4FE6-801F-341621011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88" y="2963545"/>
                <a:ext cx="5373972" cy="1754648"/>
              </a:xfrm>
              <a:prstGeom prst="rect">
                <a:avLst/>
              </a:prstGeom>
              <a:blipFill>
                <a:blip r:embed="rId4"/>
                <a:stretch>
                  <a:fillRect l="-792" t="-1379" b="-37586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21AD7D-4999-474E-82FC-A46BFDA0DB21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8131126" y="4704328"/>
            <a:ext cx="766396" cy="4910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 animBg="1"/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DB1A-312A-4E61-A5A3-F16656E9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70"/>
            <a:ext cx="10515600" cy="720236"/>
          </a:xfrm>
        </p:spPr>
        <p:txBody>
          <a:bodyPr>
            <a:noAutofit/>
          </a:bodyPr>
          <a:lstStyle/>
          <a:p>
            <a:r>
              <a:rPr lang="en-US" sz="3600" dirty="0"/>
              <a:t>Implementing with ML: ‘Run Time’ vs ‘Creation Time’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66E43-BCFB-4968-9AB8-6BE789B017FB}"/>
              </a:ext>
            </a:extLst>
          </p:cNvPr>
          <p:cNvSpPr txBox="1"/>
          <p:nvPr/>
        </p:nvSpPr>
        <p:spPr>
          <a:xfrm>
            <a:off x="6749880" y="1055989"/>
            <a:ext cx="3015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Intelligence Creation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591AE-9D0B-4CDA-9C86-C7855FD253B8}"/>
              </a:ext>
            </a:extLst>
          </p:cNvPr>
          <p:cNvSpPr txBox="1"/>
          <p:nvPr/>
        </p:nvSpPr>
        <p:spPr>
          <a:xfrm>
            <a:off x="426939" y="1092481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Model in 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CCFD9A-9DC0-4746-902B-468795FADDA3}"/>
                  </a:ext>
                </a:extLst>
              </p:cNvPr>
              <p:cNvSpPr txBox="1"/>
              <p:nvPr/>
            </p:nvSpPr>
            <p:spPr>
              <a:xfrm>
                <a:off x="514267" y="1385669"/>
                <a:ext cx="4425056" cy="36933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model</a:t>
                </a:r>
                <a:r>
                  <a:rPr lang="en-US" dirty="0" err="1"/>
                  <a:t>.load</a:t>
                </a:r>
                <a:r>
                  <a:rPr lang="en-US" dirty="0"/>
                  <a:t>(&lt;</a:t>
                </a:r>
                <a:r>
                  <a:rPr lang="en-US" dirty="0" err="1"/>
                  <a:t>dataFile</a:t>
                </a:r>
                <a:r>
                  <a:rPr lang="en-US" dirty="0"/>
                  <a:t>&gt;)</a:t>
                </a:r>
              </a:p>
              <a:p>
                <a:endParaRPr lang="en-US" dirty="0"/>
              </a:p>
              <a:p>
                <a:r>
                  <a:rPr lang="en-US" dirty="0"/>
                  <a:t>every time a page loads:</a:t>
                </a:r>
              </a:p>
              <a:p>
                <a:pPr lvl="1"/>
                <a:r>
                  <a:rPr lang="en-US" dirty="0"/>
                  <a:t>page = </a:t>
                </a:r>
                <a:r>
                  <a:rPr lang="en-US" dirty="0" err="1"/>
                  <a:t>GetAppContext</a:t>
                </a:r>
                <a:r>
                  <a:rPr lang="en-US" dirty="0"/>
                  <a:t>()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x = </a:t>
                </a:r>
                <a:r>
                  <a:rPr lang="en-US" dirty="0" err="1"/>
                  <a:t>Featurize</a:t>
                </a:r>
                <a:r>
                  <a:rPr lang="en-US" dirty="0"/>
                  <a:t>(</a:t>
                </a:r>
                <a:r>
                  <a:rPr lang="en-US" dirty="0" err="1"/>
                  <a:t>model.words</a:t>
                </a:r>
                <a:r>
                  <a:rPr lang="en-US" dirty="0"/>
                  <a:t>, </a:t>
                </a:r>
                <a:r>
                  <a:rPr lang="en-US" dirty="0" err="1"/>
                  <a:t>page.words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y = </a:t>
                </a:r>
                <a:r>
                  <a:rPr lang="en-US" dirty="0" err="1"/>
                  <a:t>model.predict</a:t>
                </a:r>
                <a:r>
                  <a:rPr lang="en-US" dirty="0"/>
                  <a:t>( [ x ] 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isFunny</a:t>
                </a:r>
                <a:r>
                  <a:rPr lang="en-US" dirty="0"/>
                  <a:t> = y[0] 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UpdateUserExperience</a:t>
                </a:r>
                <a:r>
                  <a:rPr lang="en-US" dirty="0"/>
                  <a:t>( </a:t>
                </a:r>
                <a:r>
                  <a:rPr lang="en-US" dirty="0" err="1"/>
                  <a:t>isFunny</a:t>
                </a:r>
                <a:r>
                  <a:rPr lang="en-US" dirty="0"/>
                  <a:t> 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CCFD9A-9DC0-4746-902B-468795FA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67" y="1385669"/>
                <a:ext cx="4425056" cy="3693319"/>
              </a:xfrm>
              <a:prstGeom prst="rect">
                <a:avLst/>
              </a:prstGeom>
              <a:blipFill>
                <a:blip r:embed="rId2"/>
                <a:stretch>
                  <a:fillRect l="-962" t="-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3BF0BA-5B2F-42E9-A3F9-BB72FA79BADF}"/>
                  </a:ext>
                </a:extLst>
              </p:cNvPr>
              <p:cNvSpPr txBox="1"/>
              <p:nvPr/>
            </p:nvSpPr>
            <p:spPr>
              <a:xfrm>
                <a:off x="6749880" y="1385668"/>
                <a:ext cx="4927853" cy="50167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for every </a:t>
                </a:r>
                <a:r>
                  <a:rPr lang="en-US" sz="1600" dirty="0" err="1"/>
                  <a:t>pageID</a:t>
                </a:r>
                <a:r>
                  <a:rPr lang="en-US" sz="1600" dirty="0"/>
                  <a:t> in </a:t>
                </a:r>
                <a:r>
                  <a:rPr lang="en-US" sz="1600" dirty="0" err="1"/>
                  <a:t>trainingSet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dirty="0"/>
                  <a:t>( page, label ) = </a:t>
                </a:r>
                <a:r>
                  <a:rPr lang="en-US" sz="1600" dirty="0" err="1"/>
                  <a:t>LoadPageFromLog</a:t>
                </a:r>
                <a:r>
                  <a:rPr lang="en-US" sz="1600" dirty="0"/>
                  <a:t>( </a:t>
                </a:r>
                <a:r>
                  <a:rPr lang="en-US" sz="1600" dirty="0" err="1"/>
                  <a:t>pageID</a:t>
                </a:r>
                <a:r>
                  <a:rPr lang="en-US" sz="1600" dirty="0"/>
                  <a:t> )</a:t>
                </a:r>
              </a:p>
              <a:p>
                <a:pPr lvl="1"/>
                <a:r>
                  <a:rPr lang="en-US" sz="1600" dirty="0" err="1"/>
                  <a:t>pages.append</a:t>
                </a:r>
                <a:r>
                  <a:rPr lang="en-US" sz="1600" dirty="0"/>
                  <a:t>( page ); </a:t>
                </a:r>
                <a:r>
                  <a:rPr lang="en-US" sz="1600" dirty="0" err="1"/>
                  <a:t>Y.append</a:t>
                </a:r>
                <a:r>
                  <a:rPr lang="en-US" sz="1600" dirty="0"/>
                  <a:t>( label )</a:t>
                </a:r>
              </a:p>
              <a:p>
                <a:pPr lvl="1"/>
                <a:endParaRPr lang="en-US" sz="1600" dirty="0"/>
              </a:p>
              <a:p>
                <a:r>
                  <a:rPr lang="en-US" sz="1600" dirty="0"/>
                  <a:t>(</a:t>
                </a:r>
                <a:r>
                  <a:rPr lang="en-US" sz="1600" dirty="0" err="1"/>
                  <a:t>xTrainRaw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yTrain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xValidateRaw</a:t>
                </a:r>
                <a:r>
                  <a:rPr lang="en-US" sz="1600" dirty="0"/>
                  <a:t>…) = </a:t>
                </a:r>
                <a:r>
                  <a:rPr lang="en-US" sz="1600" dirty="0" err="1"/>
                  <a:t>SplitData</a:t>
                </a:r>
                <a:r>
                  <a:rPr lang="en-US" sz="1600" dirty="0"/>
                  <a:t>(</a:t>
                </a:r>
                <a:r>
                  <a:rPr lang="en-US" sz="1600" dirty="0" err="1"/>
                  <a:t>pages,Y</a:t>
                </a:r>
                <a:r>
                  <a:rPr lang="en-US" sz="1600" dirty="0"/>
                  <a:t>)</a:t>
                </a:r>
              </a:p>
              <a:p>
                <a:endParaRPr lang="en-US" sz="1600" dirty="0"/>
              </a:p>
              <a:p>
                <a:r>
                  <a:rPr lang="en-US" sz="1600" dirty="0" err="1"/>
                  <a:t>selectedFeatures</a:t>
                </a:r>
                <a:r>
                  <a:rPr lang="en-US" sz="1600" dirty="0"/>
                  <a:t> = </a:t>
                </a:r>
                <a:r>
                  <a:rPr lang="en-US" sz="1600" dirty="0" err="1"/>
                  <a:t>FeatureSelect</a:t>
                </a:r>
                <a:r>
                  <a:rPr lang="en-US" sz="1600" dirty="0"/>
                  <a:t>( </a:t>
                </a:r>
                <a:r>
                  <a:rPr lang="en-US" sz="1600" dirty="0" err="1"/>
                  <a:t>xTrainRaw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yTrain</a:t>
                </a:r>
                <a:r>
                  <a:rPr lang="en-US" sz="1600" dirty="0"/>
                  <a:t> 					&lt;params&gt; )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for </a:t>
                </a:r>
                <a:r>
                  <a:rPr lang="en-US" sz="1600" dirty="0" err="1"/>
                  <a:t>xRaw</a:t>
                </a:r>
                <a:r>
                  <a:rPr lang="en-US" sz="1600" dirty="0"/>
                  <a:t> in </a:t>
                </a:r>
                <a:r>
                  <a:rPr lang="en-US" sz="1600" dirty="0" err="1"/>
                  <a:t>xTrainRaw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dirty="0"/>
                  <a:t>x = </a:t>
                </a:r>
                <a:r>
                  <a:rPr lang="en-US" sz="1600" dirty="0" err="1"/>
                  <a:t>Featurize</a:t>
                </a:r>
                <a:r>
                  <a:rPr lang="en-US" sz="1600" dirty="0"/>
                  <a:t>( </a:t>
                </a:r>
                <a:r>
                  <a:rPr lang="en-US" sz="1600" dirty="0" err="1"/>
                  <a:t>selectedFeatures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xRaw.words</a:t>
                </a:r>
                <a:r>
                  <a:rPr lang="en-US" sz="1600" dirty="0"/>
                  <a:t> )</a:t>
                </a:r>
              </a:p>
              <a:p>
                <a:pPr lvl="1"/>
                <a:r>
                  <a:rPr lang="en-US" sz="1600" dirty="0" err="1"/>
                  <a:t>xTrain.append</a:t>
                </a:r>
                <a:r>
                  <a:rPr lang="en-US" sz="1600" dirty="0"/>
                  <a:t>( x )</a:t>
                </a:r>
              </a:p>
              <a:p>
                <a:pPr lvl="1"/>
                <a:endParaRPr lang="en-US" sz="1600" dirty="0"/>
              </a:p>
              <a:p>
                <a:r>
                  <a:rPr lang="en-US" sz="1600" dirty="0"/>
                  <a:t>model = train( &lt;more params&gt;, </a:t>
                </a:r>
                <a:r>
                  <a:rPr lang="en-US" sz="1600" dirty="0" err="1"/>
                  <a:t>xTrain</a:t>
                </a:r>
                <a:r>
                  <a:rPr lang="en-US" sz="1600" dirty="0"/>
                  <a:t> , </a:t>
                </a:r>
                <a:r>
                  <a:rPr lang="en-US" sz="1600" dirty="0" err="1"/>
                  <a:t>yTrain</a:t>
                </a:r>
                <a:r>
                  <a:rPr lang="en-US" sz="1600" dirty="0"/>
                  <a:t> )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 err="1"/>
                  <a:t>FindThreshold</a:t>
                </a:r>
                <a:r>
                  <a:rPr lang="en-US" sz="1600" dirty="0"/>
                  <a:t>( </a:t>
                </a:r>
                <a:r>
                  <a:rPr lang="en-US" sz="1600" dirty="0" err="1"/>
                  <a:t>thresholdSet</a:t>
                </a:r>
                <a:r>
                  <a:rPr lang="en-US" sz="1600" dirty="0"/>
                  <a:t> )</a:t>
                </a:r>
              </a:p>
              <a:p>
                <a:endParaRPr lang="en-US" sz="1600" dirty="0"/>
              </a:p>
              <a:p>
                <a:r>
                  <a:rPr lang="en-US" sz="1600" dirty="0" err="1"/>
                  <a:t>model.save</a:t>
                </a:r>
                <a:r>
                  <a:rPr lang="en-US" sz="1600" dirty="0"/>
                  <a:t>(</a:t>
                </a:r>
                <a:r>
                  <a:rPr lang="en-US" sz="1600" dirty="0" err="1"/>
                  <a:t>selectedFeatures</a:t>
                </a:r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model)</a:t>
                </a:r>
              </a:p>
              <a:p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# Deploy it…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3BF0BA-5B2F-42E9-A3F9-BB72FA79B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80" y="1385668"/>
                <a:ext cx="4927853" cy="5016758"/>
              </a:xfrm>
              <a:prstGeom prst="rect">
                <a:avLst/>
              </a:prstGeom>
              <a:blipFill>
                <a:blip r:embed="rId3"/>
                <a:stretch>
                  <a:fillRect l="-493" t="-242" b="-4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FFE70F2-4A3B-4508-BC21-1A14967D967F}"/>
              </a:ext>
            </a:extLst>
          </p:cNvPr>
          <p:cNvSpPr txBox="1"/>
          <p:nvPr/>
        </p:nvSpPr>
        <p:spPr>
          <a:xfrm>
            <a:off x="5073413" y="1933655"/>
            <a:ext cx="154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Must be in sync!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583D99-FF2F-498F-9937-090EEB9145EF}"/>
              </a:ext>
            </a:extLst>
          </p:cNvPr>
          <p:cNvCxnSpPr>
            <a:cxnSpLocks/>
          </p:cNvCxnSpPr>
          <p:nvPr/>
        </p:nvCxnSpPr>
        <p:spPr>
          <a:xfrm flipV="1">
            <a:off x="3188677" y="1917179"/>
            <a:ext cx="5319854" cy="3737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BA60A1-0E7B-4157-870C-968A62341ED1}"/>
              </a:ext>
            </a:extLst>
          </p:cNvPr>
          <p:cNvSpPr txBox="1"/>
          <p:nvPr/>
        </p:nvSpPr>
        <p:spPr>
          <a:xfrm>
            <a:off x="5068187" y="3482181"/>
            <a:ext cx="17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Must be in sync!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61F396-2E81-432E-85E2-B93AB95755D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219569" y="3092061"/>
            <a:ext cx="5330518" cy="8938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C3EBD51-FA8C-466B-B161-FB390F9D4FDD}"/>
              </a:ext>
            </a:extLst>
          </p:cNvPr>
          <p:cNvSpPr/>
          <p:nvPr/>
        </p:nvSpPr>
        <p:spPr>
          <a:xfrm>
            <a:off x="1704287" y="2290904"/>
            <a:ext cx="1484390" cy="2785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19B9ED-5576-447F-A9C3-6E24D26828E4}"/>
              </a:ext>
            </a:extLst>
          </p:cNvPr>
          <p:cNvSpPr/>
          <p:nvPr/>
        </p:nvSpPr>
        <p:spPr>
          <a:xfrm>
            <a:off x="8508531" y="1703464"/>
            <a:ext cx="1698695" cy="2367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5841F-693C-438C-B8B4-CB3D6955244D}"/>
              </a:ext>
            </a:extLst>
          </p:cNvPr>
          <p:cNvSpPr/>
          <p:nvPr/>
        </p:nvSpPr>
        <p:spPr>
          <a:xfrm>
            <a:off x="1352328" y="2813540"/>
            <a:ext cx="867241" cy="2785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1A8708-E132-4D0B-8ED5-FCF9D58FFABF}"/>
              </a:ext>
            </a:extLst>
          </p:cNvPr>
          <p:cNvSpPr/>
          <p:nvPr/>
        </p:nvSpPr>
        <p:spPr>
          <a:xfrm>
            <a:off x="7550087" y="3846641"/>
            <a:ext cx="882713" cy="2785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BC06CB-1837-440A-8943-404961C9D13E}"/>
              </a:ext>
            </a:extLst>
          </p:cNvPr>
          <p:cNvSpPr txBox="1"/>
          <p:nvPr/>
        </p:nvSpPr>
        <p:spPr>
          <a:xfrm>
            <a:off x="10687431" y="667210"/>
            <a:ext cx="1547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Param sweep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D20CE0-2F0D-416A-9CBF-E1178994D610}"/>
              </a:ext>
            </a:extLst>
          </p:cNvPr>
          <p:cNvCxnSpPr>
            <a:cxnSpLocks/>
          </p:cNvCxnSpPr>
          <p:nvPr/>
        </p:nvCxnSpPr>
        <p:spPr>
          <a:xfrm flipH="1">
            <a:off x="11182941" y="1028320"/>
            <a:ext cx="196828" cy="20637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8CB2B2F-50BD-459F-BEA5-9449FDEE251A}"/>
              </a:ext>
            </a:extLst>
          </p:cNvPr>
          <p:cNvSpPr txBox="1"/>
          <p:nvPr/>
        </p:nvSpPr>
        <p:spPr>
          <a:xfrm>
            <a:off x="5073413" y="5195874"/>
            <a:ext cx="154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More param sweeps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D473B84-55A6-4655-A09E-63EE1A5A1C60}"/>
              </a:ext>
            </a:extLst>
          </p:cNvPr>
          <p:cNvCxnSpPr>
            <a:cxnSpLocks/>
          </p:cNvCxnSpPr>
          <p:nvPr/>
        </p:nvCxnSpPr>
        <p:spPr>
          <a:xfrm flipH="1">
            <a:off x="6201177" y="4811549"/>
            <a:ext cx="2031947" cy="523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D5C308F-2DE6-4883-8585-FA5444C1E771}"/>
              </a:ext>
            </a:extLst>
          </p:cNvPr>
          <p:cNvSpPr txBox="1"/>
          <p:nvPr/>
        </p:nvSpPr>
        <p:spPr>
          <a:xfrm>
            <a:off x="10503877" y="4933956"/>
            <a:ext cx="108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Validation Set Stuff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4363F7-47A5-4A89-892F-DACBD7B677A9}"/>
              </a:ext>
            </a:extLst>
          </p:cNvPr>
          <p:cNvCxnSpPr>
            <a:cxnSpLocks/>
          </p:cNvCxnSpPr>
          <p:nvPr/>
        </p:nvCxnSpPr>
        <p:spPr>
          <a:xfrm flipH="1" flipV="1">
            <a:off x="9639837" y="5195874"/>
            <a:ext cx="776310" cy="221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7F22661-42EF-4ABE-93D5-A6EAC6B01CC0}"/>
              </a:ext>
            </a:extLst>
          </p:cNvPr>
          <p:cNvSpPr txBox="1"/>
          <p:nvPr/>
        </p:nvSpPr>
        <p:spPr>
          <a:xfrm>
            <a:off x="9784861" y="6092554"/>
            <a:ext cx="180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Intelligence Management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8FBAA0C-AE04-4DDC-9269-6C63E7944222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8064708" y="6209632"/>
            <a:ext cx="1720153" cy="1753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31" grpId="0" animBg="1"/>
      <p:bldP spid="32" grpId="0" animBg="1"/>
      <p:bldP spid="34" grpId="0" animBg="1"/>
      <p:bldP spid="35" grpId="0" animBg="1"/>
      <p:bldP spid="40" grpId="0"/>
      <p:bldP spid="46" grpId="0"/>
      <p:bldP spid="50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4A09B5D-B592-43F4-88FF-C102FE4E41F6}"/>
              </a:ext>
            </a:extLst>
          </p:cNvPr>
          <p:cNvSpPr/>
          <p:nvPr/>
        </p:nvSpPr>
        <p:spPr>
          <a:xfrm>
            <a:off x="4420256" y="1191025"/>
            <a:ext cx="3351487" cy="1549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52F3FD-C8BE-443D-BF37-4C36377CA4EE}"/>
              </a:ext>
            </a:extLst>
          </p:cNvPr>
          <p:cNvSpPr/>
          <p:nvPr/>
        </p:nvSpPr>
        <p:spPr>
          <a:xfrm>
            <a:off x="9028632" y="2212767"/>
            <a:ext cx="2019651" cy="2928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9DAA-114F-4B55-8060-A4E669C152EB}"/>
              </a:ext>
            </a:extLst>
          </p:cNvPr>
          <p:cNvSpPr/>
          <p:nvPr/>
        </p:nvSpPr>
        <p:spPr>
          <a:xfrm>
            <a:off x="1136603" y="2230070"/>
            <a:ext cx="2394019" cy="2911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61893-F6F2-47D1-A6F5-D8B7BDA9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654867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 Components of an Implementation</a:t>
            </a:r>
          </a:p>
        </p:txBody>
      </p:sp>
      <p:pic>
        <p:nvPicPr>
          <p:cNvPr id="7" name="Picture 2" descr="https://attachment.outlook.live.net/owa/ghulten@outlook.com/service.svc/s/GetAttachmentThumbnail?id=AQMkADAwATY3ZmYAZS04ZWZiLTg1NzQtMDACLTAwCgBGAAADQyyZsbn%2FZEyk9Wpp5kh8fQcAid80n34XLk%2BVe2x5BlpVdgAAAgEMAAAAid80n34XLk%2BVe2x5BlpVdgABY6%2FVqAAAAAESABAAKN5kVMnKd06ODchaT2nCaw%3D%3D&amp;thumbnailType=2&amp;owa=outlook.live.com&amp;scriptVer=20180413.01&amp;isc=1&amp;X-OWA-CANARY=xTZn8FKioEmKV7N8poEhAEAdppsGqNUYX8aHHH7dveMrBixsrDrVBgOkK92j-cP4b1rH1IFqI6I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zA0OTQsIm5iZiI6MTUyNDM2OTg5NH0.G604ksqBp5IcAT1qFUgCeoZQHLY_6AiGkg0bwJUpPLC6iGHwz4Qt4zIXpeR3lXujEFH38O2M3109DNzca7Wai-nANbRNd_94qa3D0DNvBNDkYbyzRzDxXadrx2IphmD7smoJ_ZbrhtunDBABqybmU1zTv4FD1mgMVt8D79drT3fEtM78VgsFoFT9bdRclVSNTYLI7_MN1CWhpqFonu4yBM7TEW97L4ILjkwxdj9-p7IbDyXtCxoqfz_MDMVS4kgkFwmw__VZAdgpRYqGw_sREO3jlhWYkx_qQqnA41xsVJU1USG8B0cKumIBk_4fZCMYr-SKgI44CUGmDfssb6OjRg&amp;animation=true">
            <a:extLst>
              <a:ext uri="{FF2B5EF4-FFF2-40B4-BE49-F238E27FC236}">
                <a16:creationId xmlns:a16="http://schemas.microsoft.com/office/drawing/2014/main" id="{7637014E-2471-4AFE-A9D3-3A9581E7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47" y="2470553"/>
            <a:ext cx="816820" cy="10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attachment.outlook.live.net/owa/ghulten@outlook.com/service.svc/s/GetAttachmentThumbnail?id=AQMkADAwATY3ZmYAZS04ZWZiLTg1NzQtMDACLTAwCgBGAAADQyyZsbn%2FZEyk9Wpp5kh8fQcAid80n34XLk%2BVe2x5BlpVdgAAAgEMAAAAid80n34XLk%2BVe2x5BlpVdgABY6%2FVkwAAAAESABAAWwO%2BXVl4YU6GMxNZn8al7w%3D%3D&amp;thumbnailType=2&amp;owa=outlook.live.com&amp;scriptVer=20180413.03.01&amp;isc=1&amp;X-OWA-CANARY=QsBH9BTnTkappOra0Dpva5AdJv_ap9UYgg4_bHXzV-mEHgQ5IZiuIH1cOcLO7QJ5K5VyhGVaM68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TE3MDUsIm5iZiI6MTUyNDM1MTEwNX0.SaM6u4nk_kcCYlBP-ilBaYpZNf0WUPy5OuAQSKeiJWbIuUsnuOJTz9T11tL0FdOce9uH2Vn5T0INfUn3pm4S5azbegbF7SCPdlWj-513HoO5q1AtSwm-VR6pWy0ibC8BgamBTBgyUqxEGqg2C6NrVFH838MDYRoktrAbeUgvdDqSXWB5W0ChH1y6vSemaMpSL0lKFkOVdkq40WFCdqCx3z5D4FGzjJxM4HnZt9ey0nP5DJJFK1EvjL7myqx3q4SA1cOa2TKF8f5YB0AUSWTV-O05kK9dlD0oQeXqZNKhaigrQhpiX_an9VyLvt3lI6zC9x77AyaQ1glCrEMMrf1-9w&amp;animation=true">
            <a:extLst>
              <a:ext uri="{FF2B5EF4-FFF2-40B4-BE49-F238E27FC236}">
                <a16:creationId xmlns:a16="http://schemas.microsoft.com/office/drawing/2014/main" id="{B0EF63A2-CC53-4BF5-8F2C-5A198E2F4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25207" r="38178" b="42478"/>
          <a:stretch/>
        </p:blipFill>
        <p:spPr bwMode="auto">
          <a:xfrm>
            <a:off x="1817426" y="2512368"/>
            <a:ext cx="645515" cy="9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DEB113F-FEBC-4980-9975-794CD1AB875D}"/>
              </a:ext>
            </a:extLst>
          </p:cNvPr>
          <p:cNvSpPr txBox="1"/>
          <p:nvPr/>
        </p:nvSpPr>
        <p:spPr>
          <a:xfrm>
            <a:off x="1051493" y="2004209"/>
            <a:ext cx="230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Creation Environment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7458EA-7077-48E5-8110-D201475FA854}"/>
              </a:ext>
            </a:extLst>
          </p:cNvPr>
          <p:cNvSpPr txBox="1"/>
          <p:nvPr/>
        </p:nvSpPr>
        <p:spPr>
          <a:xfrm>
            <a:off x="8982083" y="1999820"/>
            <a:ext cx="1504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Runtime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9613EDA-E17F-49E8-93F7-0404D2561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5254" y="3015099"/>
            <a:ext cx="249546" cy="249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100232-9885-4326-8719-5B919D45F996}"/>
              </a:ext>
            </a:extLst>
          </p:cNvPr>
          <p:cNvSpPr txBox="1"/>
          <p:nvPr/>
        </p:nvSpPr>
        <p:spPr>
          <a:xfrm>
            <a:off x="9145542" y="3616353"/>
            <a:ext cx="1785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Program State -&gt;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Execute Feature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Execute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Interpret Model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Control User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Update: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Models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Feature Code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578962-1EFC-4D2E-A491-DA412FE5F8EF}"/>
              </a:ext>
            </a:extLst>
          </p:cNvPr>
          <p:cNvSpPr/>
          <p:nvPr/>
        </p:nvSpPr>
        <p:spPr>
          <a:xfrm>
            <a:off x="4420256" y="5591478"/>
            <a:ext cx="3351487" cy="10761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73EA4F-6184-40F4-8501-F9A00BC54972}"/>
              </a:ext>
            </a:extLst>
          </p:cNvPr>
          <p:cNvSpPr txBox="1"/>
          <p:nvPr/>
        </p:nvSpPr>
        <p:spPr>
          <a:xfrm>
            <a:off x="4335146" y="5314479"/>
            <a:ext cx="808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Telemetry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90D7-A6A2-45ED-A1D5-F31BAA1B331A}"/>
              </a:ext>
            </a:extLst>
          </p:cNvPr>
          <p:cNvSpPr txBox="1"/>
          <p:nvPr/>
        </p:nvSpPr>
        <p:spPr>
          <a:xfrm>
            <a:off x="4335146" y="2938515"/>
            <a:ext cx="1797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Orchestration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65D5D1-F6BA-4C3A-A7CD-FDC557A6C2DD}"/>
              </a:ext>
            </a:extLst>
          </p:cNvPr>
          <p:cNvSpPr txBox="1"/>
          <p:nvPr/>
        </p:nvSpPr>
        <p:spPr>
          <a:xfrm>
            <a:off x="5812684" y="1432925"/>
            <a:ext cx="1959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Verify new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Control rollouts: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Keep in sync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Clients/services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Support online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93C3DC-424F-40DA-AF21-3325D96EDF7A}"/>
              </a:ext>
            </a:extLst>
          </p:cNvPr>
          <p:cNvSpPr txBox="1"/>
          <p:nvPr/>
        </p:nvSpPr>
        <p:spPr>
          <a:xfrm>
            <a:off x="1377538" y="3717026"/>
            <a:ext cx="17858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Telemetry -&gt;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Feature code in sync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Computation &amp;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the training stuff…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15C57-B924-4B48-B943-B3AB02901150}"/>
              </a:ext>
            </a:extLst>
          </p:cNvPr>
          <p:cNvSpPr txBox="1"/>
          <p:nvPr/>
        </p:nvSpPr>
        <p:spPr>
          <a:xfrm>
            <a:off x="5812684" y="5663053"/>
            <a:ext cx="2044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Verifying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Training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Selecting what to observe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Sampling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Summarizing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12CC0C-8A18-4F8D-A823-55CD97881DA1}"/>
              </a:ext>
            </a:extLst>
          </p:cNvPr>
          <p:cNvSpPr/>
          <p:nvPr/>
        </p:nvSpPr>
        <p:spPr>
          <a:xfrm>
            <a:off x="4420256" y="3179419"/>
            <a:ext cx="3351487" cy="179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756DD2-5F96-4271-9535-EE9647CF6F19}"/>
              </a:ext>
            </a:extLst>
          </p:cNvPr>
          <p:cNvSpPr txBox="1"/>
          <p:nvPr/>
        </p:nvSpPr>
        <p:spPr>
          <a:xfrm>
            <a:off x="5827478" y="3486752"/>
            <a:ext cx="1959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Monitoring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Inspect Interactions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Adapt as things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Deal with mistakes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Updating thresholds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Drive the racecar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9C25633-3009-4651-9B56-BBEB5DE4A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 pencilSize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62" y="5724216"/>
            <a:ext cx="821216" cy="8743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1B0E68F-373E-4FB5-9059-0950C0848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 pencilSize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18" y="3717026"/>
            <a:ext cx="1167357" cy="64132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C0E4434-D45B-45CA-8357-B3D7333219FD}"/>
              </a:ext>
            </a:extLst>
          </p:cNvPr>
          <p:cNvSpPr txBox="1"/>
          <p:nvPr/>
        </p:nvSpPr>
        <p:spPr>
          <a:xfrm>
            <a:off x="4318589" y="958100"/>
            <a:ext cx="1777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Management</a:t>
            </a:r>
          </a:p>
        </p:txBody>
      </p:sp>
      <p:pic>
        <p:nvPicPr>
          <p:cNvPr id="24" name="Picture 2" descr="Image result for icon gears">
            <a:extLst>
              <a:ext uri="{FF2B5EF4-FFF2-40B4-BE49-F238E27FC236}">
                <a16:creationId xmlns:a16="http://schemas.microsoft.com/office/drawing/2014/main" id="{6E3C6323-A287-48BB-A185-17E6ED74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51" y="1506730"/>
            <a:ext cx="963823" cy="9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  <p:bldP spid="37" grpId="0"/>
      <p:bldP spid="10" grpId="0"/>
      <p:bldP spid="39" grpId="0" animBg="1"/>
      <p:bldP spid="40" grpId="0"/>
      <p:bldP spid="42" grpId="0"/>
      <p:bldP spid="45" grpId="0"/>
      <p:bldP spid="51" grpId="0"/>
      <p:bldP spid="52" grpId="0" animBg="1"/>
      <p:bldP spid="54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25CA1B-E480-48C8-94D5-433F5DB1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4B85C6-93C4-41D0-BF1A-074CBAA6E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4729" y="1898628"/>
                <a:ext cx="7297271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Types of Machine Learning Algorithms:</a:t>
                </a:r>
                <a:br>
                  <a:rPr lang="en-US" b="1" dirty="0"/>
                </a:br>
                <a:endParaRPr lang="en-US" dirty="0"/>
              </a:p>
              <a:p>
                <a:pPr lvl="1"/>
                <a:r>
                  <a:rPr lang="en-US" b="1" dirty="0"/>
                  <a:t>Supervised (inductive) learning</a:t>
                </a:r>
                <a:br>
                  <a:rPr lang="en-US" b="1" dirty="0"/>
                </a:br>
                <a:r>
                  <a:rPr lang="en-US" dirty="0"/>
                  <a:t>Training data includes desired outputs</a:t>
                </a:r>
              </a:p>
              <a:p>
                <a:pPr lvl="1"/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Training data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Goal to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matches training data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b="1" dirty="0"/>
                  <a:t>Unsupervised learning</a:t>
                </a:r>
                <a:br>
                  <a:rPr lang="en-US" b="1" dirty="0"/>
                </a:br>
                <a:r>
                  <a:rPr lang="en-US" dirty="0"/>
                  <a:t>Training data does not include desired outputs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b="1" dirty="0"/>
                  <a:t>Semi-supervised learning</a:t>
                </a:r>
                <a:br>
                  <a:rPr lang="en-US" b="1" dirty="0"/>
                </a:br>
                <a:r>
                  <a:rPr lang="en-US" dirty="0"/>
                  <a:t>Training data includes a few desired outputs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b="1" dirty="0"/>
                  <a:t>Reinforcement learning</a:t>
                </a:r>
                <a:br>
                  <a:rPr lang="en-US" b="1" dirty="0"/>
                </a:br>
                <a:r>
                  <a:rPr lang="en-US" dirty="0"/>
                  <a:t>Rewards from sequence of actions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4B85C6-93C4-41D0-BF1A-074CBAA6E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4729" y="1898628"/>
                <a:ext cx="7297271" cy="4351338"/>
              </a:xfrm>
              <a:blipFill>
                <a:blip r:embed="rId2"/>
                <a:stretch>
                  <a:fillRect l="-1170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67C029B-E8FC-4D20-B95B-054A88B16B02}"/>
              </a:ext>
            </a:extLst>
          </p:cNvPr>
          <p:cNvSpPr/>
          <p:nvPr/>
        </p:nvSpPr>
        <p:spPr>
          <a:xfrm>
            <a:off x="1706522" y="2609091"/>
            <a:ext cx="1024128" cy="665795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F87A6-0ED1-42F3-9537-A2C57F24C2B7}"/>
              </a:ext>
            </a:extLst>
          </p:cNvPr>
          <p:cNvSpPr txBox="1"/>
          <p:nvPr/>
        </p:nvSpPr>
        <p:spPr>
          <a:xfrm>
            <a:off x="1759325" y="2788099"/>
            <a:ext cx="927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Computer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1D7C84-13AF-4706-BE2E-7D306DC4FFFC}"/>
              </a:ext>
            </a:extLst>
          </p:cNvPr>
          <p:cNvCxnSpPr>
            <a:cxnSpLocks/>
          </p:cNvCxnSpPr>
          <p:nvPr/>
        </p:nvCxnSpPr>
        <p:spPr>
          <a:xfrm>
            <a:off x="1255418" y="2790892"/>
            <a:ext cx="436851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D49359-130F-41CA-B236-AF6D9843E7EA}"/>
              </a:ext>
            </a:extLst>
          </p:cNvPr>
          <p:cNvCxnSpPr>
            <a:cxnSpLocks/>
          </p:cNvCxnSpPr>
          <p:nvPr/>
        </p:nvCxnSpPr>
        <p:spPr>
          <a:xfrm>
            <a:off x="1257479" y="3108068"/>
            <a:ext cx="436851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F67E-FE7B-4EF4-87CC-AFB9F595B6FF}"/>
              </a:ext>
            </a:extLst>
          </p:cNvPr>
          <p:cNvCxnSpPr>
            <a:cxnSpLocks/>
          </p:cNvCxnSpPr>
          <p:nvPr/>
        </p:nvCxnSpPr>
        <p:spPr>
          <a:xfrm>
            <a:off x="2730650" y="2941987"/>
            <a:ext cx="436851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BC2BA0-FF53-465D-9301-3CFC0F8845EA}"/>
              </a:ext>
            </a:extLst>
          </p:cNvPr>
          <p:cNvSpPr txBox="1"/>
          <p:nvPr/>
        </p:nvSpPr>
        <p:spPr>
          <a:xfrm>
            <a:off x="451562" y="2637003"/>
            <a:ext cx="81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A93DD-263B-4CF9-9D84-A38AB2141D1F}"/>
              </a:ext>
            </a:extLst>
          </p:cNvPr>
          <p:cNvSpPr txBox="1"/>
          <p:nvPr/>
        </p:nvSpPr>
        <p:spPr>
          <a:xfrm>
            <a:off x="721576" y="2954179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BA090-4AFC-413D-8B9F-EA16D5C2B066}"/>
              </a:ext>
            </a:extLst>
          </p:cNvPr>
          <p:cNvSpPr txBox="1"/>
          <p:nvPr/>
        </p:nvSpPr>
        <p:spPr>
          <a:xfrm>
            <a:off x="3112543" y="2788098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8EC492-7048-4645-A17C-186DE2ACC1FF}"/>
              </a:ext>
            </a:extLst>
          </p:cNvPr>
          <p:cNvSpPr txBox="1"/>
          <p:nvPr/>
        </p:nvSpPr>
        <p:spPr>
          <a:xfrm>
            <a:off x="377594" y="1957450"/>
            <a:ext cx="255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Traditional Programming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48A5C-F9DB-4069-AF34-6A96CF0D424B}"/>
              </a:ext>
            </a:extLst>
          </p:cNvPr>
          <p:cNvSpPr/>
          <p:nvPr/>
        </p:nvSpPr>
        <p:spPr>
          <a:xfrm>
            <a:off x="1706522" y="5509514"/>
            <a:ext cx="1024128" cy="665795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BF4FB-CDC2-42D2-B9B3-2087BE2BFFA6}"/>
              </a:ext>
            </a:extLst>
          </p:cNvPr>
          <p:cNvSpPr txBox="1"/>
          <p:nvPr/>
        </p:nvSpPr>
        <p:spPr>
          <a:xfrm>
            <a:off x="1759325" y="5688522"/>
            <a:ext cx="927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Computer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5D6087-A80C-445D-A2A2-925473CC9E15}"/>
              </a:ext>
            </a:extLst>
          </p:cNvPr>
          <p:cNvCxnSpPr>
            <a:cxnSpLocks/>
          </p:cNvCxnSpPr>
          <p:nvPr/>
        </p:nvCxnSpPr>
        <p:spPr>
          <a:xfrm>
            <a:off x="1255418" y="5691315"/>
            <a:ext cx="436851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C6862C-C7CA-4B21-B5F1-BA8686AEE652}"/>
              </a:ext>
            </a:extLst>
          </p:cNvPr>
          <p:cNvCxnSpPr>
            <a:cxnSpLocks/>
          </p:cNvCxnSpPr>
          <p:nvPr/>
        </p:nvCxnSpPr>
        <p:spPr>
          <a:xfrm>
            <a:off x="1257479" y="6008491"/>
            <a:ext cx="436851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D9BB2-3E7E-40A4-8501-457D4A86438A}"/>
              </a:ext>
            </a:extLst>
          </p:cNvPr>
          <p:cNvCxnSpPr>
            <a:cxnSpLocks/>
          </p:cNvCxnSpPr>
          <p:nvPr/>
        </p:nvCxnSpPr>
        <p:spPr>
          <a:xfrm>
            <a:off x="2730650" y="5842410"/>
            <a:ext cx="436851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068032-D251-43EB-A46D-B6E95D27C242}"/>
              </a:ext>
            </a:extLst>
          </p:cNvPr>
          <p:cNvSpPr txBox="1"/>
          <p:nvPr/>
        </p:nvSpPr>
        <p:spPr>
          <a:xfrm>
            <a:off x="549602" y="5539115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Output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F5E59-4036-4CDA-A208-86A824F4843C}"/>
              </a:ext>
            </a:extLst>
          </p:cNvPr>
          <p:cNvSpPr txBox="1"/>
          <p:nvPr/>
        </p:nvSpPr>
        <p:spPr>
          <a:xfrm>
            <a:off x="721576" y="5854602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7D601B-F167-4543-B35D-2AEE5A946A12}"/>
              </a:ext>
            </a:extLst>
          </p:cNvPr>
          <p:cNvSpPr txBox="1"/>
          <p:nvPr/>
        </p:nvSpPr>
        <p:spPr>
          <a:xfrm>
            <a:off x="3112543" y="5688521"/>
            <a:ext cx="81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0D7F3-8C66-4ECB-B199-4676DB8DFC9A}"/>
              </a:ext>
            </a:extLst>
          </p:cNvPr>
          <p:cNvSpPr txBox="1"/>
          <p:nvPr/>
        </p:nvSpPr>
        <p:spPr>
          <a:xfrm>
            <a:off x="615338" y="482904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Machine Learning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38001E-7EC4-46C7-92C1-3BD4A53C3FE7}"/>
              </a:ext>
            </a:extLst>
          </p:cNvPr>
          <p:cNvCxnSpPr>
            <a:cxnSpLocks/>
          </p:cNvCxnSpPr>
          <p:nvPr/>
        </p:nvCxnSpPr>
        <p:spPr>
          <a:xfrm>
            <a:off x="1015973" y="2891972"/>
            <a:ext cx="2247014" cy="27006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824D98-3C85-4AAE-B373-7BB4BC608598}"/>
              </a:ext>
            </a:extLst>
          </p:cNvPr>
          <p:cNvCxnSpPr>
            <a:cxnSpLocks/>
          </p:cNvCxnSpPr>
          <p:nvPr/>
        </p:nvCxnSpPr>
        <p:spPr>
          <a:xfrm flipH="1">
            <a:off x="1079768" y="3142971"/>
            <a:ext cx="2335619" cy="23665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 animBg="1"/>
      <p:bldP spid="17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733-9731-482F-8C5E-949CC2EB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Decision Tree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CE826-DDBA-48A6-896B-EC25991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702" y="1690688"/>
            <a:ext cx="7658100" cy="30194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34BD8C-B74A-4B94-8BBE-50D7EAEF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4502" cy="2021161"/>
          </a:xfrm>
        </p:spPr>
        <p:txBody>
          <a:bodyPr>
            <a:normAutofit/>
          </a:bodyPr>
          <a:lstStyle/>
          <a:p>
            <a:r>
              <a:rPr lang="en-US" sz="1800" dirty="0"/>
              <a:t>Internal nodes test feature values</a:t>
            </a:r>
          </a:p>
          <a:p>
            <a:endParaRPr lang="en-US" sz="1800" dirty="0"/>
          </a:p>
          <a:p>
            <a:r>
              <a:rPr lang="en-US" sz="1800" dirty="0"/>
              <a:t>One child per possible outcome</a:t>
            </a:r>
          </a:p>
          <a:p>
            <a:endParaRPr lang="en-US" sz="1800" dirty="0"/>
          </a:p>
          <a:p>
            <a:r>
              <a:rPr lang="en-US" sz="1800" dirty="0"/>
              <a:t>Leaves contain predictions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C7CAC8-E7EA-433C-BE01-32657A6906AB}"/>
              </a:ext>
            </a:extLst>
          </p:cNvPr>
          <p:cNvGraphicFramePr>
            <a:graphicFrameLocks noGrp="1"/>
          </p:cNvGraphicFramePr>
          <p:nvPr/>
        </p:nvGraphicFramePr>
        <p:xfrm>
          <a:off x="613103" y="5167312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074824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2263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99480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139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5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39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0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6DA5-2240-44B4-B187-7D31BCEB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77" y="199567"/>
            <a:ext cx="10515600" cy="488822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 Trees: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D0912-2825-4E91-B39D-F3A9BBB1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25625"/>
            <a:ext cx="24669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Binary Feature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Categorical Feature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Numeric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7D013-E71D-41FE-8935-EF2EEA20DB51}"/>
                  </a:ext>
                </a:extLst>
              </p:cNvPr>
              <p:cNvSpPr txBox="1"/>
              <p:nvPr/>
            </p:nvSpPr>
            <p:spPr>
              <a:xfrm>
                <a:off x="3477600" y="1774237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7D013-E71D-41FE-8935-EF2EEA20D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00" y="1774237"/>
                <a:ext cx="9459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94D2B2-77EA-4CAB-89A5-F6CB918356EA}"/>
              </a:ext>
            </a:extLst>
          </p:cNvPr>
          <p:cNvCxnSpPr>
            <a:stCxn id="4" idx="2"/>
          </p:cNvCxnSpPr>
          <p:nvPr/>
        </p:nvCxnSpPr>
        <p:spPr>
          <a:xfrm flipH="1">
            <a:off x="3235862" y="2143569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79617F-F9B6-4C68-A1DA-3D6D76AB52D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950566" y="2143569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DC0C4E-7A82-41E0-8B5B-8086BC2FE85A}"/>
              </a:ext>
            </a:extLst>
          </p:cNvPr>
          <p:cNvSpPr txBox="1"/>
          <p:nvPr/>
        </p:nvSpPr>
        <p:spPr>
          <a:xfrm>
            <a:off x="4307917" y="2168493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7C20F-CD94-461C-8FBB-316764DB4FB6}"/>
              </a:ext>
            </a:extLst>
          </p:cNvPr>
          <p:cNvSpPr txBox="1"/>
          <p:nvPr/>
        </p:nvSpPr>
        <p:spPr>
          <a:xfrm>
            <a:off x="2951642" y="214356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BFC7C-64FA-4CA1-B95D-FD09609501C4}"/>
                  </a:ext>
                </a:extLst>
              </p:cNvPr>
              <p:cNvSpPr txBox="1"/>
              <p:nvPr/>
            </p:nvSpPr>
            <p:spPr>
              <a:xfrm>
                <a:off x="3550860" y="3493400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BFC7C-64FA-4CA1-B95D-FD096095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860" y="3493400"/>
                <a:ext cx="9459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C00556-684A-4CC0-8933-F9EB0A30976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918106" y="3862732"/>
            <a:ext cx="1105720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F6CD9A-7DCA-4C87-8499-08323FC5070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023826" y="3862732"/>
            <a:ext cx="1105719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BD839C-B2BF-4ADD-A006-8DEE159DFBA0}"/>
                  </a:ext>
                </a:extLst>
              </p:cNvPr>
              <p:cNvSpPr txBox="1"/>
              <p:nvPr/>
            </p:nvSpPr>
            <p:spPr>
              <a:xfrm>
                <a:off x="4592009" y="3862732"/>
                <a:ext cx="943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𝑉𝑎𝑙𝑢𝑒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BD839C-B2BF-4ADD-A006-8DEE159DF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09" y="3862732"/>
                <a:ext cx="9437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5A9803-18AD-4619-A9D3-C7D9740B125B}"/>
                  </a:ext>
                </a:extLst>
              </p:cNvPr>
              <p:cNvSpPr txBox="1"/>
              <p:nvPr/>
            </p:nvSpPr>
            <p:spPr>
              <a:xfrm>
                <a:off x="2507577" y="3862732"/>
                <a:ext cx="924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𝑉𝑎𝑙𝑢𝑒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5A9803-18AD-4619-A9D3-C7D9740B1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77" y="3862732"/>
                <a:ext cx="9243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2B5975-0ECE-47FE-B9C1-9A4167314290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568051" y="3862732"/>
            <a:ext cx="455775" cy="4368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10A5B0-13E2-476F-907F-BCFB1FC5F34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023826" y="3862732"/>
            <a:ext cx="357351" cy="4704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8E958C0-0847-4149-9A66-0E5DDD6D3508}"/>
              </a:ext>
            </a:extLst>
          </p:cNvPr>
          <p:cNvSpPr txBox="1"/>
          <p:nvPr/>
        </p:nvSpPr>
        <p:spPr>
          <a:xfrm>
            <a:off x="3852143" y="402259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3E056-8741-436E-8BE2-B9C68DC96FEB}"/>
                  </a:ext>
                </a:extLst>
              </p:cNvPr>
              <p:cNvSpPr txBox="1"/>
              <p:nvPr/>
            </p:nvSpPr>
            <p:spPr>
              <a:xfrm>
                <a:off x="3309122" y="5214451"/>
                <a:ext cx="1282887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&lt;101.2?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3E056-8741-436E-8BE2-B9C68DC9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22" y="5214451"/>
                <a:ext cx="128288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89B5EF-E33B-484F-A93B-2CB429CB2099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309124" y="5553005"/>
            <a:ext cx="641442" cy="677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8C73624-ADAF-4B93-913B-2C2BDF2B5311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3950566" y="5553005"/>
            <a:ext cx="787963" cy="677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74E6439-929D-4FBE-8B8C-0CF1DD7F790F}"/>
              </a:ext>
            </a:extLst>
          </p:cNvPr>
          <p:cNvSpPr txBox="1"/>
          <p:nvPr/>
        </p:nvSpPr>
        <p:spPr>
          <a:xfrm>
            <a:off x="4381177" y="568736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3E9C09-1CBA-4ECC-9E27-C850B131F008}"/>
              </a:ext>
            </a:extLst>
          </p:cNvPr>
          <p:cNvSpPr txBox="1"/>
          <p:nvPr/>
        </p:nvSpPr>
        <p:spPr>
          <a:xfrm>
            <a:off x="3024902" y="566244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9901A1-3B7B-47FB-A103-690DD5FF0DCC}"/>
              </a:ext>
            </a:extLst>
          </p:cNvPr>
          <p:cNvSpPr txBox="1">
            <a:spLocks/>
          </p:cNvSpPr>
          <p:nvPr/>
        </p:nvSpPr>
        <p:spPr>
          <a:xfrm>
            <a:off x="6753068" y="1825625"/>
            <a:ext cx="46007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Classification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Regression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Probability </a:t>
            </a:r>
            <a:br>
              <a:rPr lang="en-US" dirty="0"/>
            </a:br>
            <a:r>
              <a:rPr lang="en-US" dirty="0"/>
              <a:t>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BEF16F-486B-428D-8F36-A520029DE3A8}"/>
                  </a:ext>
                </a:extLst>
              </p:cNvPr>
              <p:cNvSpPr txBox="1"/>
              <p:nvPr/>
            </p:nvSpPr>
            <p:spPr>
              <a:xfrm>
                <a:off x="9993098" y="1958903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BEF16F-486B-428D-8F36-A520029DE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098" y="1958903"/>
                <a:ext cx="945931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7AD9D-3DE4-43E1-ACB2-C86B1E84F7C2}"/>
                  </a:ext>
                </a:extLst>
              </p:cNvPr>
              <p:cNvSpPr txBox="1"/>
              <p:nvPr/>
            </p:nvSpPr>
            <p:spPr>
              <a:xfrm>
                <a:off x="9798657" y="3468097"/>
                <a:ext cx="133481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7AD9D-3DE4-43E1-ACB2-C86B1E84F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657" y="3468097"/>
                <a:ext cx="1334814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A4BC34-9257-44A1-B4EE-C28CCB22D524}"/>
                  </a:ext>
                </a:extLst>
              </p:cNvPr>
              <p:cNvSpPr txBox="1"/>
              <p:nvPr/>
            </p:nvSpPr>
            <p:spPr>
              <a:xfrm>
                <a:off x="9567429" y="4977291"/>
                <a:ext cx="1944414" cy="9233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A4BC34-9257-44A1-B4EE-C28CCB22D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429" y="4977291"/>
                <a:ext cx="1944414" cy="923394"/>
              </a:xfrm>
              <a:prstGeom prst="rect">
                <a:avLst/>
              </a:prstGeom>
              <a:blipFill>
                <a:blip r:embed="rId9"/>
                <a:stretch>
                  <a:fillRect b="-1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77A6AAB-3FBA-4C5B-925C-10B46718E4B8}"/>
              </a:ext>
            </a:extLst>
          </p:cNvPr>
          <p:cNvSpPr txBox="1">
            <a:spLocks/>
          </p:cNvSpPr>
          <p:nvPr/>
        </p:nvSpPr>
        <p:spPr>
          <a:xfrm>
            <a:off x="1444931" y="100528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Internal Nodes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5D8832-6B4B-426C-922E-19890E721657}"/>
              </a:ext>
            </a:extLst>
          </p:cNvPr>
          <p:cNvSpPr txBox="1">
            <a:spLocks/>
          </p:cNvSpPr>
          <p:nvPr/>
        </p:nvSpPr>
        <p:spPr>
          <a:xfrm>
            <a:off x="8331670" y="1005280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9771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7" grpId="0"/>
      <p:bldP spid="18" grpId="0"/>
      <p:bldP spid="30" grpId="0"/>
      <p:bldP spid="32" grpId="0" animBg="1"/>
      <p:bldP spid="35" grpId="0"/>
      <p:bldP spid="36" grpId="0"/>
      <p:bldP spid="23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3E1F-D1F0-458D-AD85-1E9E4566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82" y="0"/>
            <a:ext cx="6878595" cy="1219199"/>
          </a:xfrm>
        </p:spPr>
        <p:txBody>
          <a:bodyPr/>
          <a:lstStyle/>
          <a:p>
            <a:r>
              <a:rPr lang="en-US" dirty="0"/>
              <a:t>Decision Tree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3B043-713B-41D1-8CBB-BB98E932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6" y="2377352"/>
            <a:ext cx="4590464" cy="2103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57ACC-45A2-4E3D-B908-75C5BFB0DC72}"/>
                  </a:ext>
                </a:extLst>
              </p:cNvPr>
              <p:cNvSpPr txBox="1"/>
              <p:nvPr/>
            </p:nvSpPr>
            <p:spPr>
              <a:xfrm>
                <a:off x="7091619" y="820244"/>
                <a:ext cx="4590464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SplitEntropy</a:t>
                </a:r>
                <a:r>
                  <a:rPr lang="en-US" dirty="0"/>
                  <a:t>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</a:t>
                </a:r>
                <a:r>
                  <a:rPr lang="en-US" dirty="0" err="1"/>
                  <a:t>entropySum</a:t>
                </a:r>
                <a:r>
                  <a:rPr lang="en-US" dirty="0"/>
                  <a:t> = 0</a:t>
                </a:r>
              </a:p>
              <a:p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dirty="0" err="1"/>
                  <a:t>SplitByFeatureValues</a:t>
                </a:r>
                <a:r>
                  <a:rPr lang="en-US" dirty="0"/>
                  <a:t>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</a:t>
                </a:r>
                <a:r>
                  <a:rPr lang="en-US" dirty="0" err="1"/>
                  <a:t>entropySum</a:t>
                </a:r>
                <a:r>
                  <a:rPr lang="en-US" dirty="0"/>
                  <a:t> += Entropy(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dirty="0"/>
                  <a:t> ) *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dirty="0"/>
                  <a:t>)	</a:t>
                </a:r>
              </a:p>
              <a:p>
                <a:r>
                  <a:rPr lang="en-US" dirty="0"/>
                  <a:t>     return </a:t>
                </a:r>
                <a:r>
                  <a:rPr lang="en-US" dirty="0" err="1"/>
                  <a:t>entropySum</a:t>
                </a:r>
                <a:r>
                  <a:rPr lang="en-US" dirty="0"/>
                  <a:t> / </a:t>
                </a:r>
                <a:r>
                  <a:rPr lang="en-US" dirty="0" err="1"/>
                  <a:t>len</a:t>
                </a:r>
                <a:r>
                  <a:rPr lang="en-US" dirty="0"/>
                  <a:t>(S)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57ACC-45A2-4E3D-B908-75C5BFB0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19" y="820244"/>
                <a:ext cx="4590464" cy="1754326"/>
              </a:xfrm>
              <a:prstGeom prst="rect">
                <a:avLst/>
              </a:prstGeom>
              <a:blipFill>
                <a:blip r:embed="rId3"/>
                <a:stretch>
                  <a:fillRect l="-927" t="-1730" b="-44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FCD35-7AEA-486D-A618-2BAE4C557B32}"/>
                  </a:ext>
                </a:extLst>
              </p:cNvPr>
              <p:cNvSpPr txBox="1"/>
              <p:nvPr/>
            </p:nvSpPr>
            <p:spPr>
              <a:xfrm>
                <a:off x="7091619" y="3000650"/>
                <a:ext cx="45904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InformationGain</a:t>
                </a:r>
                <a:r>
                  <a:rPr lang="en-US" dirty="0"/>
                  <a:t>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return Entropy(S) – </a:t>
                </a:r>
                <a:r>
                  <a:rPr lang="en-US" dirty="0" err="1"/>
                  <a:t>SplitEntropy</a:t>
                </a:r>
                <a:r>
                  <a:rPr lang="en-US" dirty="0"/>
                  <a:t>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FCD35-7AEA-486D-A618-2BAE4C55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19" y="3000650"/>
                <a:ext cx="4590464" cy="646331"/>
              </a:xfrm>
              <a:prstGeom prst="rect">
                <a:avLst/>
              </a:prstGeom>
              <a:blipFill>
                <a:blip r:embed="rId4"/>
                <a:stretch>
                  <a:fillRect l="-927"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FF4FDF-F3BF-4DE3-B53D-7A77BAEAFA48}"/>
              </a:ext>
            </a:extLst>
          </p:cNvPr>
          <p:cNvSpPr txBox="1"/>
          <p:nvPr/>
        </p:nvSpPr>
        <p:spPr>
          <a:xfrm>
            <a:off x="6378677" y="4073061"/>
            <a:ext cx="550379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BestSplitAtribute</a:t>
            </a:r>
            <a:r>
              <a:rPr lang="en-US" dirty="0"/>
              <a:t>(S)</a:t>
            </a:r>
          </a:p>
          <a:p>
            <a:r>
              <a:rPr lang="en-US" dirty="0"/>
              <a:t>     </a:t>
            </a:r>
            <a:r>
              <a:rPr lang="en-US" dirty="0" err="1"/>
              <a:t>informationGains</a:t>
            </a:r>
            <a:r>
              <a:rPr lang="en-US" dirty="0"/>
              <a:t> = {}</a:t>
            </a:r>
          </a:p>
          <a:p>
            <a:r>
              <a:rPr lang="en-US" dirty="0"/>
              <a:t>     for </a:t>
            </a:r>
            <a:r>
              <a:rPr lang="en-US" dirty="0" err="1"/>
              <a:t>i</a:t>
            </a:r>
            <a:r>
              <a:rPr lang="en-US" dirty="0"/>
              <a:t> in range(# features):</a:t>
            </a:r>
          </a:p>
          <a:p>
            <a:r>
              <a:rPr lang="en-US" dirty="0"/>
              <a:t>          </a:t>
            </a:r>
            <a:r>
              <a:rPr lang="en-US" dirty="0" err="1"/>
              <a:t>informationGains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InformationGain</a:t>
            </a:r>
            <a:r>
              <a:rPr lang="en-US" dirty="0"/>
              <a:t>(S,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  if </a:t>
            </a:r>
            <a:r>
              <a:rPr lang="en-US" dirty="0" err="1"/>
              <a:t>AllEqualZero</a:t>
            </a:r>
            <a:r>
              <a:rPr lang="en-US" dirty="0"/>
              <a:t>(</a:t>
            </a:r>
            <a:r>
              <a:rPr lang="en-US" dirty="0" err="1"/>
              <a:t>informationGains</a:t>
            </a:r>
            <a:r>
              <a:rPr lang="en-US" dirty="0"/>
              <a:t>):</a:t>
            </a:r>
          </a:p>
          <a:p>
            <a:r>
              <a:rPr lang="en-US" dirty="0"/>
              <a:t>          # Additional Termination Case…</a:t>
            </a:r>
          </a:p>
          <a:p>
            <a:endParaRPr lang="en-US" dirty="0"/>
          </a:p>
          <a:p>
            <a:r>
              <a:rPr lang="en-US" dirty="0"/>
              <a:t>    return </a:t>
            </a:r>
            <a:r>
              <a:rPr lang="en-US" dirty="0" err="1"/>
              <a:t>FindIndexWithHighestValue</a:t>
            </a:r>
            <a:r>
              <a:rPr lang="en-US" dirty="0"/>
              <a:t>(</a:t>
            </a:r>
            <a:r>
              <a:rPr lang="en-US" dirty="0" err="1"/>
              <a:t>informationGains</a:t>
            </a:r>
            <a:r>
              <a:rPr lang="en-US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0C415-1BFB-4B14-84B1-9AB66415919D}"/>
              </a:ext>
            </a:extLst>
          </p:cNvPr>
          <p:cNvSpPr txBox="1"/>
          <p:nvPr/>
        </p:nvSpPr>
        <p:spPr>
          <a:xfrm>
            <a:off x="657379" y="4934465"/>
            <a:ext cx="166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Recursive calls on partitioned data sets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12DC69-30D7-4E3D-8429-8D6BDCE545FA}"/>
              </a:ext>
            </a:extLst>
          </p:cNvPr>
          <p:cNvCxnSpPr/>
          <p:nvPr/>
        </p:nvCxnSpPr>
        <p:spPr>
          <a:xfrm flipV="1">
            <a:off x="1392195" y="4366054"/>
            <a:ext cx="420129" cy="5766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AED96D-F89F-4044-860B-0B95DDE0EE93}"/>
              </a:ext>
            </a:extLst>
          </p:cNvPr>
          <p:cNvSpPr txBox="1"/>
          <p:nvPr/>
        </p:nvSpPr>
        <p:spPr>
          <a:xfrm>
            <a:off x="99172" y="1833870"/>
            <a:ext cx="248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Termination condition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2F1DD8-E851-404D-91A6-0B95325E97CD}"/>
              </a:ext>
            </a:extLst>
          </p:cNvPr>
          <p:cNvCxnSpPr>
            <a:cxnSpLocks/>
          </p:cNvCxnSpPr>
          <p:nvPr/>
        </p:nvCxnSpPr>
        <p:spPr>
          <a:xfrm>
            <a:off x="741405" y="2221788"/>
            <a:ext cx="157666" cy="3919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21BCB4-A8C2-4EE1-9143-2DF8493D6D56}"/>
              </a:ext>
            </a:extLst>
          </p:cNvPr>
          <p:cNvCxnSpPr>
            <a:cxnSpLocks/>
          </p:cNvCxnSpPr>
          <p:nvPr/>
        </p:nvCxnSpPr>
        <p:spPr>
          <a:xfrm flipH="1" flipV="1">
            <a:off x="3064476" y="3538220"/>
            <a:ext cx="3229233" cy="6463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2126C-058C-4FBE-A2EB-A031B9C6E78D}"/>
              </a:ext>
            </a:extLst>
          </p:cNvPr>
          <p:cNvSpPr/>
          <p:nvPr/>
        </p:nvSpPr>
        <p:spPr>
          <a:xfrm>
            <a:off x="956736" y="2657019"/>
            <a:ext cx="3714118" cy="5201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CE363-CF6B-426A-A250-8F158490D82E}"/>
              </a:ext>
            </a:extLst>
          </p:cNvPr>
          <p:cNvSpPr txBox="1"/>
          <p:nvPr/>
        </p:nvSpPr>
        <p:spPr>
          <a:xfrm>
            <a:off x="3806201" y="3442625"/>
            <a:ext cx="124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 step lookahead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783569-98D1-4754-A3AD-AE8999284550}"/>
              </a:ext>
            </a:extLst>
          </p:cNvPr>
          <p:cNvSpPr/>
          <p:nvPr/>
        </p:nvSpPr>
        <p:spPr>
          <a:xfrm>
            <a:off x="1383956" y="4135845"/>
            <a:ext cx="3995352" cy="2302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E63128-62EA-4983-B8E0-69B140944AD7}"/>
              </a:ext>
            </a:extLst>
          </p:cNvPr>
          <p:cNvSpPr/>
          <p:nvPr/>
        </p:nvSpPr>
        <p:spPr>
          <a:xfrm>
            <a:off x="1297034" y="3407336"/>
            <a:ext cx="1762657" cy="2396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33E13-75B4-4EC5-9978-2C9AF5827B9A}"/>
              </a:ext>
            </a:extLst>
          </p:cNvPr>
          <p:cNvSpPr/>
          <p:nvPr/>
        </p:nvSpPr>
        <p:spPr>
          <a:xfrm>
            <a:off x="1380452" y="3700161"/>
            <a:ext cx="2194770" cy="4006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372745-EFB2-45BF-AF5F-43BDCE9A15E6}"/>
              </a:ext>
            </a:extLst>
          </p:cNvPr>
          <p:cNvCxnSpPr>
            <a:cxnSpLocks/>
          </p:cNvCxnSpPr>
          <p:nvPr/>
        </p:nvCxnSpPr>
        <p:spPr>
          <a:xfrm flipV="1">
            <a:off x="3575222" y="2221789"/>
            <a:ext cx="930875" cy="14783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3EB9E8-990E-478E-B9E3-50A005744262}"/>
              </a:ext>
            </a:extLst>
          </p:cNvPr>
          <p:cNvSpPr txBox="1"/>
          <p:nvPr/>
        </p:nvSpPr>
        <p:spPr>
          <a:xfrm>
            <a:off x="4138157" y="1618502"/>
            <a:ext cx="224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Partition data set by selected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DE3EE37D-D4EB-4371-B05C-AF8293C42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2" y="6020855"/>
                <a:ext cx="5542168" cy="8494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DE3EE37D-D4EB-4371-B05C-AF8293C42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" y="6020855"/>
                <a:ext cx="5542168" cy="84941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  <p:bldP spid="10" grpId="0"/>
      <p:bldP spid="18" grpId="0" animBg="1"/>
      <p:bldP spid="19" grpId="0"/>
      <p:bldP spid="20" grpId="0" animBg="1"/>
      <p:bldP spid="21" grpId="0" animBg="1"/>
      <p:bldP spid="22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49B0-5E51-4446-9CDB-D7A123F0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54" y="263530"/>
            <a:ext cx="10515600" cy="718523"/>
          </a:xfrm>
        </p:spPr>
        <p:txBody>
          <a:bodyPr/>
          <a:lstStyle/>
          <a:p>
            <a:r>
              <a:rPr lang="en-US" dirty="0"/>
              <a:t>Types of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88881-966E-4939-B7C6-F1696E4DD770}"/>
              </a:ext>
            </a:extLst>
          </p:cNvPr>
          <p:cNvSpPr txBox="1"/>
          <p:nvPr/>
        </p:nvSpPr>
        <p:spPr>
          <a:xfrm rot="387298">
            <a:off x="4427271" y="4223838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Precision = 99%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40CB3-9D86-4C34-A16D-FB239A75859B}"/>
              </a:ext>
            </a:extLst>
          </p:cNvPr>
          <p:cNvSpPr txBox="1"/>
          <p:nvPr/>
        </p:nvSpPr>
        <p:spPr>
          <a:xfrm rot="21434982">
            <a:off x="1403821" y="3789919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FNR &lt; 5% &amp; 1% FPR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F41CF-21E4-45A5-8EC5-865752F1F9AC}"/>
              </a:ext>
            </a:extLst>
          </p:cNvPr>
          <p:cNvSpPr txBox="1"/>
          <p:nvPr/>
        </p:nvSpPr>
        <p:spPr>
          <a:xfrm rot="233183">
            <a:off x="617862" y="296697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‘bad’ FPR &lt; 0.1%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7247B-EBAC-46B1-B29A-AFE705870A52}"/>
              </a:ext>
            </a:extLst>
          </p:cNvPr>
          <p:cNvSpPr txBox="1"/>
          <p:nvPr/>
        </p:nvSpPr>
        <p:spPr>
          <a:xfrm rot="21172558">
            <a:off x="7143936" y="5050151"/>
            <a:ext cx="23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Total cost (FP 10; FN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24228-47A9-446F-970C-2FF2C2CE8D02}"/>
              </a:ext>
            </a:extLst>
          </p:cNvPr>
          <p:cNvSpPr txBox="1"/>
          <p:nvPr/>
        </p:nvSpPr>
        <p:spPr>
          <a:xfrm rot="20992946">
            <a:off x="6923752" y="5491495"/>
            <a:ext cx="359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User sees fewer than 5 spam a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4E34D-042A-4935-A186-E1618C65D3AA}"/>
              </a:ext>
            </a:extLst>
          </p:cNvPr>
          <p:cNvSpPr txBox="1"/>
          <p:nvPr/>
        </p:nvSpPr>
        <p:spPr>
          <a:xfrm rot="21431378">
            <a:off x="6968499" y="3345273"/>
            <a:ext cx="464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Users spend less of 2% of time in app on spam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01A54-7C01-4210-AC8B-B5AF965964C8}"/>
              </a:ext>
            </a:extLst>
          </p:cNvPr>
          <p:cNvSpPr txBox="1"/>
          <p:nvPr/>
        </p:nvSpPr>
        <p:spPr>
          <a:xfrm rot="274912">
            <a:off x="662181" y="5904088"/>
            <a:ext cx="264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Avg User Inbox &lt; 5% spam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6DC75-BE0F-4EAA-8291-734527BA3577}"/>
              </a:ext>
            </a:extLst>
          </p:cNvPr>
          <p:cNvSpPr txBox="1"/>
          <p:nvPr/>
        </p:nvSpPr>
        <p:spPr>
          <a:xfrm rot="427638">
            <a:off x="3614715" y="3736337"/>
            <a:ext cx="397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User sees less spam than on competitor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D022EB-1238-4E42-99A9-C6383A4124B8}"/>
              </a:ext>
            </a:extLst>
          </p:cNvPr>
          <p:cNvSpPr txBox="1"/>
          <p:nvPr/>
        </p:nvSpPr>
        <p:spPr>
          <a:xfrm rot="21424413">
            <a:off x="3762513" y="2975406"/>
            <a:ext cx="367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spam attack stopped in &lt; 1 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F5DAF-934F-4729-980E-DFD633F0E9C6}"/>
              </a:ext>
            </a:extLst>
          </p:cNvPr>
          <p:cNvSpPr txBox="1"/>
          <p:nvPr/>
        </p:nvSpPr>
        <p:spPr>
          <a:xfrm>
            <a:off x="6344986" y="4458594"/>
            <a:ext cx="426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Cost of managing spam &lt; 1% of service cost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1957BA-C52A-4465-B4F0-BB57ACE63B6C}"/>
              </a:ext>
            </a:extLst>
          </p:cNvPr>
          <p:cNvSpPr txBox="1"/>
          <p:nvPr/>
        </p:nvSpPr>
        <p:spPr>
          <a:xfrm rot="21256083">
            <a:off x="543026" y="1811155"/>
            <a:ext cx="476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User studies show 80% think we’re good at spam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74070-463A-4E54-A327-9B5A4905F039}"/>
              </a:ext>
            </a:extLst>
          </p:cNvPr>
          <p:cNvSpPr txBox="1"/>
          <p:nvPr/>
        </p:nvSpPr>
        <p:spPr>
          <a:xfrm>
            <a:off x="998905" y="4510826"/>
            <a:ext cx="348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Avg User reports &lt; 1 spam a month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B5700D-1A62-46E6-A24F-C2F727A9BB2B}"/>
              </a:ext>
            </a:extLst>
          </p:cNvPr>
          <p:cNvSpPr txBox="1"/>
          <p:nvPr/>
        </p:nvSpPr>
        <p:spPr>
          <a:xfrm rot="204629">
            <a:off x="2353375" y="5273674"/>
            <a:ext cx="442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Users recommend the service to their friends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9B50A6-111C-4147-9D09-164A9B14CDE1}"/>
              </a:ext>
            </a:extLst>
          </p:cNvPr>
          <p:cNvSpPr txBox="1"/>
          <p:nvPr/>
        </p:nvSpPr>
        <p:spPr>
          <a:xfrm rot="21434982">
            <a:off x="2516306" y="2507427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Monthly Active Users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47A43-B6B5-4846-AF9B-EDE9C18380C7}"/>
              </a:ext>
            </a:extLst>
          </p:cNvPr>
          <p:cNvSpPr txBox="1"/>
          <p:nvPr/>
        </p:nvSpPr>
        <p:spPr>
          <a:xfrm rot="210324">
            <a:off x="7427595" y="2713078"/>
            <a:ext cx="297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Subscription Revenue Growth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645BE-B196-4569-897A-CF097A235A82}"/>
              </a:ext>
            </a:extLst>
          </p:cNvPr>
          <p:cNvSpPr txBox="1"/>
          <p:nvPr/>
        </p:nvSpPr>
        <p:spPr>
          <a:xfrm rot="415379">
            <a:off x="9581077" y="4870511"/>
            <a:ext cx="23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Monthly Sent per User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4F333-8CC2-4944-A325-94E72229B45E}"/>
              </a:ext>
            </a:extLst>
          </p:cNvPr>
          <p:cNvSpPr txBox="1"/>
          <p:nvPr/>
        </p:nvSpPr>
        <p:spPr>
          <a:xfrm>
            <a:off x="7923865" y="1486186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User Churn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4E51B9-CCBF-4E2C-897F-163E8FEF9554}"/>
              </a:ext>
            </a:extLst>
          </p:cNvPr>
          <p:cNvSpPr txBox="1"/>
          <p:nvPr/>
        </p:nvSpPr>
        <p:spPr>
          <a:xfrm>
            <a:off x="6271423" y="2086624"/>
            <a:ext cx="7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Profit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41F13E-2E7C-44DC-BB35-62412A057416}"/>
              </a:ext>
            </a:extLst>
          </p:cNvPr>
          <p:cNvCxnSpPr/>
          <p:nvPr/>
        </p:nvCxnSpPr>
        <p:spPr>
          <a:xfrm>
            <a:off x="6096000" y="1140340"/>
            <a:ext cx="0" cy="549317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E4F57E-2500-44E0-990F-036EB51482A7}"/>
              </a:ext>
            </a:extLst>
          </p:cNvPr>
          <p:cNvCxnSpPr>
            <a:cxnSpLocks/>
          </p:cNvCxnSpPr>
          <p:nvPr/>
        </p:nvCxnSpPr>
        <p:spPr>
          <a:xfrm flipH="1" flipV="1">
            <a:off x="994443" y="3828179"/>
            <a:ext cx="10622167" cy="587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BA8802-0475-4A79-AC94-FE8A0C9606CC}"/>
              </a:ext>
            </a:extLst>
          </p:cNvPr>
          <p:cNvSpPr txBox="1"/>
          <p:nvPr/>
        </p:nvSpPr>
        <p:spPr>
          <a:xfrm>
            <a:off x="751840" y="1165602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 Properties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F316ED-68A7-489A-B6B1-F8E1B1BC0415}"/>
              </a:ext>
            </a:extLst>
          </p:cNvPr>
          <p:cNvSpPr txBox="1"/>
          <p:nvPr/>
        </p:nvSpPr>
        <p:spPr>
          <a:xfrm>
            <a:off x="9702764" y="1167491"/>
            <a:ext cx="1645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User Outcomes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96A40A-17A4-4F70-8B78-C40BAA1064C5}"/>
              </a:ext>
            </a:extLst>
          </p:cNvPr>
          <p:cNvSpPr txBox="1"/>
          <p:nvPr/>
        </p:nvSpPr>
        <p:spPr>
          <a:xfrm>
            <a:off x="9231320" y="4077115"/>
            <a:ext cx="262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Organizational Objectives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F32A38-FC7A-4AC0-9B16-BB2A0B776A3E}"/>
              </a:ext>
            </a:extLst>
          </p:cNvPr>
          <p:cNvSpPr txBox="1"/>
          <p:nvPr/>
        </p:nvSpPr>
        <p:spPr>
          <a:xfrm>
            <a:off x="715836" y="4077115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Leading Indicators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1AC33D0-BEC8-410F-B9A9-E7EFBB420AA4}"/>
              </a:ext>
            </a:extLst>
          </p:cNvPr>
          <p:cNvSpPr/>
          <p:nvPr/>
        </p:nvSpPr>
        <p:spPr>
          <a:xfrm>
            <a:off x="5464668" y="2325323"/>
            <a:ext cx="1468106" cy="5946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Models + UX Create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8DE4205-524C-4BC3-886F-CBC122F1DE0C}"/>
              </a:ext>
            </a:extLst>
          </p:cNvPr>
          <p:cNvSpPr/>
          <p:nvPr/>
        </p:nvSpPr>
        <p:spPr>
          <a:xfrm rot="19655284" flipH="1">
            <a:off x="5421799" y="3577908"/>
            <a:ext cx="1348403" cy="5800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Good Outcomes Improve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8FA5DBB-75BF-470A-9F7B-B8871A956F52}"/>
              </a:ext>
            </a:extLst>
          </p:cNvPr>
          <p:cNvSpPr/>
          <p:nvPr/>
        </p:nvSpPr>
        <p:spPr>
          <a:xfrm>
            <a:off x="5463507" y="4922312"/>
            <a:ext cx="1323723" cy="5800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Happy, Engaged Users Lead to</a:t>
            </a:r>
          </a:p>
        </p:txBody>
      </p:sp>
    </p:spTree>
    <p:extLst>
      <p:ext uri="{BB962C8B-B14F-4D97-AF65-F5344CB8AC3E}">
        <p14:creationId xmlns:p14="http://schemas.microsoft.com/office/powerpoint/2010/main" val="29848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28464 -0.22268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1113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4648 -0.2430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-1215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00729 0.0604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300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29492 -0.2888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-14444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08972 -0.3432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717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1081 -0.24398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12199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70352 -0.56944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9" y="-28472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1784 -0.18148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9074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1641 -0.24398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12199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655 0.22662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1319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6316 0.3592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796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056 -0.01759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88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9088 0.475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23773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5164 0.13703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6852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28659 0.46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23009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3672 0.43449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0A7-7B71-4CFA-B4C4-A3BE0361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an Intelligent Experience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078FEC-4FFF-4999-BAC8-57731BE64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Forcefulness</a:t>
            </a:r>
          </a:p>
          <a:p>
            <a:endParaRPr lang="en-US" dirty="0"/>
          </a:p>
          <a:p>
            <a:r>
              <a:rPr lang="en-US" dirty="0"/>
              <a:t>Frequency</a:t>
            </a:r>
          </a:p>
          <a:p>
            <a:endParaRPr lang="en-US" dirty="0"/>
          </a:p>
          <a:p>
            <a:r>
              <a:rPr lang="en-US" dirty="0"/>
              <a:t>Value of Success</a:t>
            </a:r>
          </a:p>
          <a:p>
            <a:endParaRPr lang="en-US" dirty="0"/>
          </a:p>
          <a:p>
            <a:r>
              <a:rPr lang="en-US" dirty="0"/>
              <a:t>Cost of Failure</a:t>
            </a:r>
          </a:p>
          <a:p>
            <a:endParaRPr lang="en-US" dirty="0"/>
          </a:p>
          <a:p>
            <a:r>
              <a:rPr lang="en-US" dirty="0"/>
              <a:t>Quality of the Intelligence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0AA789-63E5-445C-B896-841EBC4CCE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intelligence is poor…</a:t>
            </a:r>
          </a:p>
          <a:p>
            <a:pPr lvl="1"/>
            <a:r>
              <a:rPr lang="en-US" dirty="0"/>
              <a:t>E.g. when the system is new</a:t>
            </a:r>
          </a:p>
          <a:p>
            <a:endParaRPr lang="en-US" dirty="0"/>
          </a:p>
          <a:p>
            <a:r>
              <a:rPr lang="en-US" dirty="0"/>
              <a:t>If the cost of a mistake is high…</a:t>
            </a:r>
          </a:p>
          <a:p>
            <a:pPr lvl="1"/>
            <a:r>
              <a:rPr lang="en-US" dirty="0"/>
              <a:t>E.g. a surgical robot</a:t>
            </a:r>
          </a:p>
          <a:p>
            <a:endParaRPr lang="en-US" dirty="0"/>
          </a:p>
          <a:p>
            <a:r>
              <a:rPr lang="en-US" dirty="0"/>
              <a:t>If there is legacy UX…</a:t>
            </a:r>
          </a:p>
          <a:p>
            <a:pPr lvl="1"/>
            <a:r>
              <a:rPr lang="en-US" dirty="0"/>
              <a:t>E.g. integrating into an existing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196686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DAEE3-3E06-4B4D-837A-7B922290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C6C5EB-98A8-43F3-AA5D-47AA9172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9748" cy="4351338"/>
          </a:xfrm>
        </p:spPr>
        <p:txBody>
          <a:bodyPr>
            <a:normAutofit/>
          </a:bodyPr>
          <a:lstStyle/>
          <a:p>
            <a:r>
              <a:rPr lang="en-US" dirty="0"/>
              <a:t>Bias – </a:t>
            </a:r>
          </a:p>
          <a:p>
            <a:pPr marL="0" indent="0">
              <a:buNone/>
            </a:pPr>
            <a:r>
              <a:rPr lang="en-US" sz="2200" dirty="0"/>
              <a:t>error caused because the model can not represent the concept</a:t>
            </a:r>
          </a:p>
          <a:p>
            <a:endParaRPr lang="en-US" dirty="0"/>
          </a:p>
          <a:p>
            <a:r>
              <a:rPr lang="en-US" dirty="0"/>
              <a:t>Variance – </a:t>
            </a:r>
          </a:p>
          <a:p>
            <a:pPr marL="0" indent="0">
              <a:buNone/>
            </a:pPr>
            <a:r>
              <a:rPr lang="en-US" sz="2200" dirty="0"/>
              <a:t>error caused because the learning algorithm overreacts to small changes (noise) in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500" dirty="0" err="1"/>
              <a:t>TotalLoss</a:t>
            </a:r>
            <a:r>
              <a:rPr lang="en-US" sz="1500" dirty="0"/>
              <a:t> = Bias + Variance (+ noise)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8B04C-B9F2-4CAD-9D57-3A71C80C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151" y="527557"/>
            <a:ext cx="4419748" cy="2654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CC55B-ABB0-4867-8E04-929ED3286E3A}"/>
              </a:ext>
            </a:extLst>
          </p:cNvPr>
          <p:cNvSpPr txBox="1"/>
          <p:nvPr/>
        </p:nvSpPr>
        <p:spPr>
          <a:xfrm>
            <a:off x="8290123" y="3100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 Mistakes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614A6-C520-4A90-9992-7BF5028EE3C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010032" y="400332"/>
            <a:ext cx="1268911" cy="1197372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869E49-CCDE-4376-BC6B-B3D80526D88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010032" y="400332"/>
            <a:ext cx="223377" cy="1915648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373501-3DC9-4D83-BE4C-1E4363589DA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818978" y="400332"/>
            <a:ext cx="1191054" cy="162448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0B541F-E67F-4D6E-90B5-D4FB7D1173C9}"/>
              </a:ext>
            </a:extLst>
          </p:cNvPr>
          <p:cNvSpPr txBox="1"/>
          <p:nvPr/>
        </p:nvSpPr>
        <p:spPr>
          <a:xfrm>
            <a:off x="8234205" y="1450379"/>
            <a:ext cx="1415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Predicts 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C1A7F-A895-44CE-95EE-4276919F9A80}"/>
              </a:ext>
            </a:extLst>
          </p:cNvPr>
          <p:cNvSpPr txBox="1"/>
          <p:nvPr/>
        </p:nvSpPr>
        <p:spPr>
          <a:xfrm>
            <a:off x="9822522" y="2486033"/>
            <a:ext cx="137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Predicts 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FC1638-4A71-46AE-838E-ACCE05570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51" y="3714889"/>
            <a:ext cx="4606284" cy="2769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EC699F-EEB1-4435-AFB2-B5B678490B6D}"/>
              </a:ext>
            </a:extLst>
          </p:cNvPr>
          <p:cNvSpPr txBox="1"/>
          <p:nvPr/>
        </p:nvSpPr>
        <p:spPr>
          <a:xfrm>
            <a:off x="7700474" y="3581362"/>
            <a:ext cx="281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Predicts 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21F3C-5C9F-47AE-981D-21CFD9D0428F}"/>
              </a:ext>
            </a:extLst>
          </p:cNvPr>
          <p:cNvSpPr txBox="1"/>
          <p:nvPr/>
        </p:nvSpPr>
        <p:spPr>
          <a:xfrm>
            <a:off x="9565065" y="5935537"/>
            <a:ext cx="163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Predicts -</a:t>
            </a:r>
          </a:p>
        </p:txBody>
      </p:sp>
    </p:spTree>
    <p:extLst>
      <p:ext uri="{BB962C8B-B14F-4D97-AF65-F5344CB8AC3E}">
        <p14:creationId xmlns:p14="http://schemas.microsoft.com/office/powerpoint/2010/main" val="21241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A20E-92F1-4C01-B7F9-57363EF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/>
          <a:lstStyle/>
          <a:p>
            <a:r>
              <a:rPr lang="en-US" dirty="0"/>
              <a:t>Overfitting vs Underfitting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CEC210-2301-44EB-8E65-5593C2DC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769" y="579937"/>
            <a:ext cx="5157787" cy="823912"/>
          </a:xfrm>
        </p:spPr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D60B2-DBCF-470F-9763-3B0DE9CA9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769" y="1403849"/>
            <a:ext cx="5893231" cy="3684588"/>
          </a:xfrm>
        </p:spPr>
        <p:txBody>
          <a:bodyPr>
            <a:normAutofit/>
          </a:bodyPr>
          <a:lstStyle/>
          <a:p>
            <a:r>
              <a:rPr lang="en-US" dirty="0"/>
              <a:t>Fitting the data too well</a:t>
            </a:r>
          </a:p>
          <a:p>
            <a:pPr lvl="1"/>
            <a:r>
              <a:rPr lang="en-US" dirty="0"/>
              <a:t>Features are noisy / uncorrelated to concept</a:t>
            </a:r>
          </a:p>
          <a:p>
            <a:pPr lvl="1"/>
            <a:r>
              <a:rPr lang="en-US" dirty="0"/>
              <a:t>Modeling process very sensitive (powerful)</a:t>
            </a:r>
          </a:p>
          <a:p>
            <a:pPr lvl="1"/>
            <a:r>
              <a:rPr lang="en-US" dirty="0"/>
              <a:t>Too much search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873837-CA98-45DA-9078-B64EFC3E8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6805" y="579937"/>
            <a:ext cx="5183188" cy="823912"/>
          </a:xfrm>
        </p:spPr>
        <p:txBody>
          <a:bodyPr/>
          <a:lstStyle/>
          <a:p>
            <a:r>
              <a:rPr lang="en-US" dirty="0"/>
              <a:t>Underfitting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E2FC51-B1B2-4893-A3A4-88EE2B6A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6805" y="1403849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/>
              <a:t>Learning too little of the true concept</a:t>
            </a:r>
          </a:p>
          <a:p>
            <a:pPr lvl="1"/>
            <a:r>
              <a:rPr lang="en-US" dirty="0"/>
              <a:t>Features don’t capture concept</a:t>
            </a:r>
          </a:p>
          <a:p>
            <a:pPr lvl="1"/>
            <a:r>
              <a:rPr lang="en-US" dirty="0"/>
              <a:t>Too much bias in model</a:t>
            </a:r>
          </a:p>
          <a:p>
            <a:pPr lvl="1"/>
            <a:r>
              <a:rPr lang="en-US" dirty="0"/>
              <a:t>Too little search to fit model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0C8F8-E8EF-48D3-9A9C-EFAF4FA10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67" y="3864486"/>
            <a:ext cx="4584589" cy="2755631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BEC8842-E2E2-4067-8B9A-26D1AA431663}"/>
              </a:ext>
            </a:extLst>
          </p:cNvPr>
          <p:cNvGraphicFramePr>
            <a:graphicFrameLocks/>
          </p:cNvGraphicFramePr>
          <p:nvPr/>
        </p:nvGraphicFramePr>
        <p:xfrm>
          <a:off x="6669198" y="38644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316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447C-630F-458A-91C9-1E90C08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06"/>
            <a:ext cx="10515600" cy="72844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1EBB95DF-F20E-4491-BFF1-6E1ECD029367}"/>
              </a:ext>
            </a:extLst>
          </p:cNvPr>
          <p:cNvSpPr/>
          <p:nvPr/>
        </p:nvSpPr>
        <p:spPr>
          <a:xfrm>
            <a:off x="485660" y="3108226"/>
            <a:ext cx="705080" cy="958467"/>
          </a:xfrm>
          <a:prstGeom prst="flowChartMagneticDisk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E84B-9461-41BA-B90E-2239D9568DEF}"/>
              </a:ext>
            </a:extLst>
          </p:cNvPr>
          <p:cNvSpPr txBox="1"/>
          <p:nvPr/>
        </p:nvSpPr>
        <p:spPr>
          <a:xfrm>
            <a:off x="455916" y="4124572"/>
            <a:ext cx="764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Set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DE490DEC-082D-4C2D-83FA-A9A0285EA55A}"/>
              </a:ext>
            </a:extLst>
          </p:cNvPr>
          <p:cNvSpPr/>
          <p:nvPr/>
        </p:nvSpPr>
        <p:spPr>
          <a:xfrm>
            <a:off x="2808381" y="1150742"/>
            <a:ext cx="562779" cy="523220"/>
          </a:xfrm>
          <a:prstGeom prst="flowChartMagneticDisk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A5E6C-6F09-45A3-A681-87745FF364C0}"/>
              </a:ext>
            </a:extLst>
          </p:cNvPr>
          <p:cNvSpPr txBox="1"/>
          <p:nvPr/>
        </p:nvSpPr>
        <p:spPr>
          <a:xfrm>
            <a:off x="2598144" y="1670847"/>
            <a:ext cx="103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Training Set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Sample 1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929449B3-4112-486D-82E1-95BD9D7F1E96}"/>
              </a:ext>
            </a:extLst>
          </p:cNvPr>
          <p:cNvSpPr/>
          <p:nvPr/>
        </p:nvSpPr>
        <p:spPr>
          <a:xfrm>
            <a:off x="2808381" y="2630561"/>
            <a:ext cx="562779" cy="523220"/>
          </a:xfrm>
          <a:prstGeom prst="flowChartMagneticDisk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763C0-486B-434C-80A0-0819F07E9B27}"/>
              </a:ext>
            </a:extLst>
          </p:cNvPr>
          <p:cNvSpPr txBox="1"/>
          <p:nvPr/>
        </p:nvSpPr>
        <p:spPr>
          <a:xfrm>
            <a:off x="2598144" y="3150666"/>
            <a:ext cx="103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Training Set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Sample 2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879196DC-5A8D-4316-A117-4B343639796D}"/>
              </a:ext>
            </a:extLst>
          </p:cNvPr>
          <p:cNvSpPr/>
          <p:nvPr/>
        </p:nvSpPr>
        <p:spPr>
          <a:xfrm>
            <a:off x="2808382" y="5502826"/>
            <a:ext cx="562779" cy="523220"/>
          </a:xfrm>
          <a:prstGeom prst="flowChartMagneticDisk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E1A66-339A-4FF7-BE7A-5142ECA2D43A}"/>
              </a:ext>
            </a:extLst>
          </p:cNvPr>
          <p:cNvSpPr txBox="1"/>
          <p:nvPr/>
        </p:nvSpPr>
        <p:spPr>
          <a:xfrm>
            <a:off x="2598145" y="6022931"/>
            <a:ext cx="103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Training Set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Sample K</a:t>
            </a: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23A24F7F-E8E6-4FFE-A8EA-E8A83426CC41}"/>
              </a:ext>
            </a:extLst>
          </p:cNvPr>
          <p:cNvSpPr/>
          <p:nvPr/>
        </p:nvSpPr>
        <p:spPr>
          <a:xfrm>
            <a:off x="2808381" y="4066693"/>
            <a:ext cx="562779" cy="523220"/>
          </a:xfrm>
          <a:prstGeom prst="flowChartMagneticDisk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DC5DE-073A-4342-B4FF-DD96F0A50605}"/>
              </a:ext>
            </a:extLst>
          </p:cNvPr>
          <p:cNvSpPr txBox="1"/>
          <p:nvPr/>
        </p:nvSpPr>
        <p:spPr>
          <a:xfrm>
            <a:off x="2909272" y="444773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74D95DF-024D-4C51-9AD6-B89DE437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542244"/>
            <a:ext cx="95250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81125-3F0B-4DE6-A3C1-8A42F3E68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050936"/>
            <a:ext cx="95250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5FB03C6-A070-440E-8471-A5DC4F850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5381639"/>
            <a:ext cx="95250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FBA0C5-2123-4B84-9EFC-C3C3D9BDF935}"/>
              </a:ext>
            </a:extLst>
          </p:cNvPr>
          <p:cNvSpPr txBox="1"/>
          <p:nvPr/>
        </p:nvSpPr>
        <p:spPr>
          <a:xfrm>
            <a:off x="5908204" y="4091947"/>
            <a:ext cx="3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BB7D1B-915F-48FB-80A7-9C802E2C3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19" y="3114193"/>
            <a:ext cx="95250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217806-3FBE-4A0F-A3C0-B0CFA52B7ECC}"/>
              </a:ext>
            </a:extLst>
          </p:cNvPr>
          <p:cNvCxnSpPr/>
          <p:nvPr/>
        </p:nvCxnSpPr>
        <p:spPr>
          <a:xfrm>
            <a:off x="3789414" y="1522036"/>
            <a:ext cx="138851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A815E8-A975-4289-8DB3-A6A55B641FD3}"/>
              </a:ext>
            </a:extLst>
          </p:cNvPr>
          <p:cNvCxnSpPr/>
          <p:nvPr/>
        </p:nvCxnSpPr>
        <p:spPr>
          <a:xfrm>
            <a:off x="3787579" y="3007477"/>
            <a:ext cx="138851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07D50B-A897-41C5-9D87-D91D79B1536B}"/>
              </a:ext>
            </a:extLst>
          </p:cNvPr>
          <p:cNvCxnSpPr/>
          <p:nvPr/>
        </p:nvCxnSpPr>
        <p:spPr>
          <a:xfrm>
            <a:off x="3787578" y="4381424"/>
            <a:ext cx="138851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E04DDC-60C4-4EBF-BEA3-9E797A3AD948}"/>
              </a:ext>
            </a:extLst>
          </p:cNvPr>
          <p:cNvCxnSpPr/>
          <p:nvPr/>
        </p:nvCxnSpPr>
        <p:spPr>
          <a:xfrm>
            <a:off x="3787577" y="5852572"/>
            <a:ext cx="138851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AC7498-0AE7-40B1-A825-E56548A0BADB}"/>
              </a:ext>
            </a:extLst>
          </p:cNvPr>
          <p:cNvSpPr txBox="1"/>
          <p:nvPr/>
        </p:nvSpPr>
        <p:spPr>
          <a:xfrm>
            <a:off x="4028005" y="6172844"/>
            <a:ext cx="89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6B6F42-04C1-493D-A297-55124636AA65}"/>
              </a:ext>
            </a:extLst>
          </p:cNvPr>
          <p:cNvSpPr txBox="1"/>
          <p:nvPr/>
        </p:nvSpPr>
        <p:spPr>
          <a:xfrm>
            <a:off x="1220484" y="6172844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Sample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7EE3FC-CF68-43A2-BBDC-C9817362D4B4}"/>
              </a:ext>
            </a:extLst>
          </p:cNvPr>
          <p:cNvSpPr txBox="1"/>
          <p:nvPr/>
        </p:nvSpPr>
        <p:spPr>
          <a:xfrm>
            <a:off x="7580479" y="6172844"/>
            <a:ext cx="85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Vote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93FAE8-427A-4E1B-B0E0-0E650B1D7485}"/>
              </a:ext>
            </a:extLst>
          </p:cNvPr>
          <p:cNvCxnSpPr>
            <a:cxnSpLocks/>
          </p:cNvCxnSpPr>
          <p:nvPr/>
        </p:nvCxnSpPr>
        <p:spPr>
          <a:xfrm flipV="1">
            <a:off x="1317962" y="1522036"/>
            <a:ext cx="1390350" cy="18902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1026C2-C70F-4F15-A48C-C277CC6F1E7A}"/>
              </a:ext>
            </a:extLst>
          </p:cNvPr>
          <p:cNvCxnSpPr>
            <a:cxnSpLocks/>
          </p:cNvCxnSpPr>
          <p:nvPr/>
        </p:nvCxnSpPr>
        <p:spPr>
          <a:xfrm flipV="1">
            <a:off x="1317962" y="3007477"/>
            <a:ext cx="1388515" cy="57998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337CD9-87B2-49B7-A5E1-66968478B55A}"/>
              </a:ext>
            </a:extLst>
          </p:cNvPr>
          <p:cNvCxnSpPr>
            <a:cxnSpLocks/>
          </p:cNvCxnSpPr>
          <p:nvPr/>
        </p:nvCxnSpPr>
        <p:spPr>
          <a:xfrm>
            <a:off x="1317962" y="3822853"/>
            <a:ext cx="1388514" cy="55857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CA7015-215E-4887-BCB2-9080BDE44E1D}"/>
              </a:ext>
            </a:extLst>
          </p:cNvPr>
          <p:cNvCxnSpPr>
            <a:cxnSpLocks/>
          </p:cNvCxnSpPr>
          <p:nvPr/>
        </p:nvCxnSpPr>
        <p:spPr>
          <a:xfrm>
            <a:off x="1317962" y="4124572"/>
            <a:ext cx="1388513" cy="17280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48EC12-8CFA-41D5-BCBD-BA01D10EF415}"/>
              </a:ext>
            </a:extLst>
          </p:cNvPr>
          <p:cNvCxnSpPr>
            <a:cxnSpLocks/>
          </p:cNvCxnSpPr>
          <p:nvPr/>
        </p:nvCxnSpPr>
        <p:spPr>
          <a:xfrm>
            <a:off x="6707048" y="1531089"/>
            <a:ext cx="2481019" cy="161957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4C2744-4A04-4ADD-8A81-8A596C11E9DA}"/>
              </a:ext>
            </a:extLst>
          </p:cNvPr>
          <p:cNvCxnSpPr>
            <a:cxnSpLocks/>
          </p:cNvCxnSpPr>
          <p:nvPr/>
        </p:nvCxnSpPr>
        <p:spPr>
          <a:xfrm>
            <a:off x="6705213" y="3016530"/>
            <a:ext cx="2482854" cy="39574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CDBC11-68EE-48D2-85D8-26881E06BCDB}"/>
              </a:ext>
            </a:extLst>
          </p:cNvPr>
          <p:cNvCxnSpPr>
            <a:cxnSpLocks/>
          </p:cNvCxnSpPr>
          <p:nvPr/>
        </p:nvCxnSpPr>
        <p:spPr>
          <a:xfrm flipV="1">
            <a:off x="6705212" y="3707335"/>
            <a:ext cx="2415306" cy="68314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E8EB38-BFE3-456F-88C5-CDDA2C7315F1}"/>
              </a:ext>
            </a:extLst>
          </p:cNvPr>
          <p:cNvCxnSpPr>
            <a:cxnSpLocks/>
          </p:cNvCxnSpPr>
          <p:nvPr/>
        </p:nvCxnSpPr>
        <p:spPr>
          <a:xfrm flipV="1">
            <a:off x="6705211" y="4066693"/>
            <a:ext cx="2482856" cy="17949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8D3B89E-B831-4DE4-83DF-09FD3AF73381}"/>
              </a:ext>
            </a:extLst>
          </p:cNvPr>
          <p:cNvSpPr txBox="1"/>
          <p:nvPr/>
        </p:nvSpPr>
        <p:spPr>
          <a:xfrm>
            <a:off x="138709" y="1332424"/>
            <a:ext cx="184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Bootstrap Sample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5F312C3-D1B6-4F98-AB12-9A53FE67D6AE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061751" y="1701756"/>
            <a:ext cx="680327" cy="7116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CFDA6B-0596-4FA5-82B9-3ED87184AAC1}"/>
              </a:ext>
            </a:extLst>
          </p:cNvPr>
          <p:cNvSpPr txBox="1"/>
          <p:nvPr/>
        </p:nvSpPr>
        <p:spPr>
          <a:xfrm>
            <a:off x="3699452" y="143629"/>
            <a:ext cx="184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Training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Possible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A5A82B-1180-42C9-9DAB-3A0F096547DB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4475798" y="789960"/>
            <a:ext cx="146696" cy="4118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9955ACA-80A0-4D8E-AD34-FAC90EB33A7E}"/>
              </a:ext>
            </a:extLst>
          </p:cNvPr>
          <p:cNvSpPr txBox="1"/>
          <p:nvPr/>
        </p:nvSpPr>
        <p:spPr>
          <a:xfrm>
            <a:off x="8338933" y="666173"/>
            <a:ext cx="1846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voting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classify new samples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600E4B8-E907-478A-9183-C8FD9898C7C8}"/>
              </a:ext>
            </a:extLst>
          </p:cNvPr>
          <p:cNvCxnSpPr>
            <a:cxnSpLocks/>
          </p:cNvCxnSpPr>
          <p:nvPr/>
        </p:nvCxnSpPr>
        <p:spPr>
          <a:xfrm flipH="1">
            <a:off x="8042313" y="1670847"/>
            <a:ext cx="515426" cy="5995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95FC07D-D643-4A7F-9E4B-028A4F3B64FA}"/>
              </a:ext>
            </a:extLst>
          </p:cNvPr>
          <p:cNvSpPr txBox="1"/>
          <p:nvPr/>
        </p:nvSpPr>
        <p:spPr>
          <a:xfrm>
            <a:off x="6572250" y="128470"/>
            <a:ext cx="139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Base Models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2ED1FC-FCA7-4E92-A3F4-80883C8EB42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6705215" y="497802"/>
            <a:ext cx="563508" cy="5531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4747A0D-2CF2-4691-99A6-C1F15C4FA874}"/>
              </a:ext>
            </a:extLst>
          </p:cNvPr>
          <p:cNvSpPr txBox="1"/>
          <p:nvPr/>
        </p:nvSpPr>
        <p:spPr>
          <a:xfrm>
            <a:off x="10111109" y="2003436"/>
            <a:ext cx="124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Ensemble Prediction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C3F61B-BC99-4C36-AB3E-4ED9F2E004BF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10403823" y="2649767"/>
            <a:ext cx="328632" cy="4109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2614AD6F-EEBB-496A-8EF1-5E4C38E4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1564" y="4487679"/>
            <a:ext cx="3306368" cy="2323284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Generate K training sets by sampling</a:t>
            </a:r>
            <a:br>
              <a:rPr lang="en-US" sz="1200" dirty="0"/>
            </a:br>
            <a:r>
              <a:rPr lang="en-US" sz="1200" dirty="0"/>
              <a:t>	from the original training set</a:t>
            </a:r>
          </a:p>
          <a:p>
            <a:pPr marL="0" indent="0">
              <a:buNone/>
            </a:pPr>
            <a:r>
              <a:rPr lang="en-US" sz="1200" dirty="0"/>
              <a:t>“Bootstrap” sample</a:t>
            </a:r>
          </a:p>
          <a:p>
            <a:pPr lvl="1"/>
            <a:r>
              <a:rPr lang="en-US" sz="1100" dirty="0"/>
              <a:t>Training set contains N training examples</a:t>
            </a:r>
          </a:p>
          <a:p>
            <a:pPr lvl="1"/>
            <a:r>
              <a:rPr lang="en-US" sz="1100" dirty="0"/>
              <a:t>Each of the K training sets also </a:t>
            </a:r>
            <a:br>
              <a:rPr lang="en-US" sz="1100" dirty="0"/>
            </a:br>
            <a:r>
              <a:rPr lang="en-US" sz="1100" dirty="0"/>
              <a:t>contains N training examples</a:t>
            </a:r>
          </a:p>
          <a:p>
            <a:pPr lvl="1"/>
            <a:r>
              <a:rPr lang="en-US" sz="1100" dirty="0"/>
              <a:t>Created by sampling </a:t>
            </a:r>
            <a:r>
              <a:rPr lang="en-US" sz="1100" b="1" i="1" dirty="0"/>
              <a:t>with replacement </a:t>
            </a:r>
            <a:br>
              <a:rPr lang="en-US" sz="1100" b="1" i="1" dirty="0"/>
            </a:br>
            <a:r>
              <a:rPr lang="en-US" sz="1100" dirty="0"/>
              <a:t>from the original</a:t>
            </a:r>
          </a:p>
          <a:p>
            <a:pPr marL="0" indent="0">
              <a:buNone/>
            </a:pPr>
            <a:r>
              <a:rPr lang="en-US" sz="1200" dirty="0"/>
              <a:t>Learn one model on each of the K training sets</a:t>
            </a:r>
          </a:p>
          <a:p>
            <a:pPr marL="0" indent="0">
              <a:buNone/>
            </a:pPr>
            <a:r>
              <a:rPr lang="en-US" sz="1200" dirty="0"/>
              <a:t>Combine their predictions by uniform voting</a:t>
            </a:r>
          </a:p>
        </p:txBody>
      </p:sp>
    </p:spTree>
    <p:extLst>
      <p:ext uri="{BB962C8B-B14F-4D97-AF65-F5344CB8AC3E}">
        <p14:creationId xmlns:p14="http://schemas.microsoft.com/office/powerpoint/2010/main" val="26666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21" grpId="0"/>
      <p:bldP spid="51" grpId="0"/>
      <p:bldP spid="55" grpId="0"/>
      <p:bldP spid="58" grpId="0"/>
      <p:bldP spid="61" grpId="0"/>
      <p:bldP spid="63" grpId="0"/>
      <p:bldP spid="70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A763-8810-4797-A2D3-F91BE9A9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5790-85DA-4F8A-8974-755AB110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Build N trees</a:t>
            </a:r>
          </a:p>
          <a:p>
            <a:endParaRPr lang="en-US" dirty="0"/>
          </a:p>
          <a:p>
            <a:r>
              <a:rPr lang="en-US" dirty="0"/>
              <a:t>Bootstrap sample for each training set (Bagging)</a:t>
            </a:r>
          </a:p>
          <a:p>
            <a:endParaRPr lang="en-US" dirty="0"/>
          </a:p>
          <a:p>
            <a:r>
              <a:rPr lang="en-US" dirty="0"/>
              <a:t>Restrict the features each tree can use</a:t>
            </a:r>
          </a:p>
          <a:p>
            <a:endParaRPr lang="en-US" dirty="0"/>
          </a:p>
          <a:p>
            <a:r>
              <a:rPr lang="en-US" dirty="0"/>
              <a:t>Combine by uniform voting</a:t>
            </a:r>
          </a:p>
        </p:txBody>
      </p:sp>
    </p:spTree>
    <p:extLst>
      <p:ext uri="{BB962C8B-B14F-4D97-AF65-F5344CB8AC3E}">
        <p14:creationId xmlns:p14="http://schemas.microsoft.com/office/powerpoint/2010/main" val="368000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21A8-7043-44B0-87B0-28FD2C2A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RandomForest</a:t>
            </a:r>
            <a:r>
              <a:rPr lang="en-US" dirty="0"/>
              <a:t> Predict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B431D2-A743-4437-A5FA-D80C6247802C}"/>
                  </a:ext>
                </a:extLst>
              </p:cNvPr>
              <p:cNvSpPr txBox="1"/>
              <p:nvPr/>
            </p:nvSpPr>
            <p:spPr>
              <a:xfrm>
                <a:off x="1248849" y="1411049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B431D2-A743-4437-A5FA-D80C6247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49" y="1411049"/>
                <a:ext cx="9459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F58EC5-A5CC-49BA-B7A2-53046E5BBB15}"/>
              </a:ext>
            </a:extLst>
          </p:cNvPr>
          <p:cNvCxnSpPr>
            <a:stCxn id="4" idx="2"/>
          </p:cNvCxnSpPr>
          <p:nvPr/>
        </p:nvCxnSpPr>
        <p:spPr>
          <a:xfrm flipH="1">
            <a:off x="1007111" y="1780381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B5209F-28AB-448C-8119-72264205D3A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1815" y="1780381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DB4E0C-3FC2-410E-9EBB-1D03A95F3AEA}"/>
              </a:ext>
            </a:extLst>
          </p:cNvPr>
          <p:cNvSpPr txBox="1"/>
          <p:nvPr/>
        </p:nvSpPr>
        <p:spPr>
          <a:xfrm>
            <a:off x="2079166" y="180530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35871-A99F-4813-9D6F-29B8CE3855A7}"/>
              </a:ext>
            </a:extLst>
          </p:cNvPr>
          <p:cNvSpPr txBox="1"/>
          <p:nvPr/>
        </p:nvSpPr>
        <p:spPr>
          <a:xfrm>
            <a:off x="722891" y="178038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E5C37C-2B8D-458C-801B-6CF3EA7EDB8B}"/>
                  </a:ext>
                </a:extLst>
              </p:cNvPr>
              <p:cNvSpPr txBox="1"/>
              <p:nvPr/>
            </p:nvSpPr>
            <p:spPr>
              <a:xfrm>
                <a:off x="1943665" y="2324339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E5C37C-2B8D-458C-801B-6CF3EA7E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665" y="2324339"/>
                <a:ext cx="9459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D142CB-1E13-4904-84F7-4482A36E55E1}"/>
              </a:ext>
            </a:extLst>
          </p:cNvPr>
          <p:cNvCxnSpPr>
            <a:stCxn id="9" idx="2"/>
          </p:cNvCxnSpPr>
          <p:nvPr/>
        </p:nvCxnSpPr>
        <p:spPr>
          <a:xfrm flipH="1">
            <a:off x="1701927" y="2693671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02DBD0-245E-4729-82C4-319318B5B7E4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416631" y="2693671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0FF184-F256-4F0C-BE6E-A2421687F834}"/>
              </a:ext>
            </a:extLst>
          </p:cNvPr>
          <p:cNvSpPr txBox="1"/>
          <p:nvPr/>
        </p:nvSpPr>
        <p:spPr>
          <a:xfrm>
            <a:off x="2773982" y="271859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F65A0-8DD6-4D97-B1B1-41B7A572A03E}"/>
              </a:ext>
            </a:extLst>
          </p:cNvPr>
          <p:cNvSpPr txBox="1"/>
          <p:nvPr/>
        </p:nvSpPr>
        <p:spPr>
          <a:xfrm>
            <a:off x="1417707" y="269367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01B79A-2061-4A85-9600-DF02D4795AD9}"/>
                  </a:ext>
                </a:extLst>
              </p:cNvPr>
              <p:cNvSpPr txBox="1"/>
              <p:nvPr/>
            </p:nvSpPr>
            <p:spPr>
              <a:xfrm>
                <a:off x="513376" y="2331044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01B79A-2061-4A85-9600-DF02D479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6" y="2331044"/>
                <a:ext cx="945931" cy="369332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852B-70DA-4D52-84B9-D572B7A1DDE0}"/>
                  </a:ext>
                </a:extLst>
              </p:cNvPr>
              <p:cNvSpPr txBox="1"/>
              <p:nvPr/>
            </p:nvSpPr>
            <p:spPr>
              <a:xfrm>
                <a:off x="1228080" y="3244334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852B-70DA-4D52-84B9-D572B7A1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80" y="3244334"/>
                <a:ext cx="945931" cy="369332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BB411C-CCA5-4A59-A467-12BC500CFD11}"/>
                  </a:ext>
                </a:extLst>
              </p:cNvPr>
              <p:cNvSpPr txBox="1"/>
              <p:nvPr/>
            </p:nvSpPr>
            <p:spPr>
              <a:xfrm>
                <a:off x="2601002" y="3272593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BB411C-CCA5-4A59-A467-12BC500CF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02" y="3272593"/>
                <a:ext cx="945931" cy="369332"/>
              </a:xfrm>
              <a:prstGeom prst="rect">
                <a:avLst/>
              </a:prstGeom>
              <a:blipFill>
                <a:blip r:embed="rId6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E8C9BF-C43E-4BD1-9DC3-8B70F3887407}"/>
                  </a:ext>
                </a:extLst>
              </p:cNvPr>
              <p:cNvSpPr txBox="1"/>
              <p:nvPr/>
            </p:nvSpPr>
            <p:spPr>
              <a:xfrm>
                <a:off x="2085075" y="4395473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E8C9BF-C43E-4BD1-9DC3-8B70F388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75" y="4395473"/>
                <a:ext cx="9459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F0A75D-A002-49EE-AB7B-0E3FBD0B90BB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 flipH="1">
            <a:off x="1341631" y="4764805"/>
            <a:ext cx="1216410" cy="517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E7A289-17BB-4AC4-99D9-943000D7F845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>
            <a:off x="2558041" y="4764805"/>
            <a:ext cx="124012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01BA98-BC61-4404-B2AB-67D718AC4A8B}"/>
              </a:ext>
            </a:extLst>
          </p:cNvPr>
          <p:cNvSpPr txBox="1"/>
          <p:nvPr/>
        </p:nvSpPr>
        <p:spPr>
          <a:xfrm>
            <a:off x="3049743" y="476480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2320D2-2789-4401-8FD6-F264FA647BBF}"/>
              </a:ext>
            </a:extLst>
          </p:cNvPr>
          <p:cNvSpPr txBox="1"/>
          <p:nvPr/>
        </p:nvSpPr>
        <p:spPr>
          <a:xfrm>
            <a:off x="1374577" y="4764805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195FA1-1537-44DD-99BE-6C47E8D6D288}"/>
                  </a:ext>
                </a:extLst>
              </p:cNvPr>
              <p:cNvSpPr txBox="1"/>
              <p:nvPr/>
            </p:nvSpPr>
            <p:spPr>
              <a:xfrm>
                <a:off x="868665" y="5282205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195FA1-1537-44DD-99BE-6C47E8D6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5" y="5282205"/>
                <a:ext cx="9459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9F58E2-6BC5-4E87-B7C6-3305647ED958}"/>
              </a:ext>
            </a:extLst>
          </p:cNvPr>
          <p:cNvCxnSpPr>
            <a:stCxn id="22" idx="2"/>
          </p:cNvCxnSpPr>
          <p:nvPr/>
        </p:nvCxnSpPr>
        <p:spPr>
          <a:xfrm flipH="1">
            <a:off x="626927" y="5651537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22397D-2514-4F89-9E38-BFAB2069102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341631" y="5651537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FCB6776-7EBA-4E47-80C7-21A9F41998CD}"/>
              </a:ext>
            </a:extLst>
          </p:cNvPr>
          <p:cNvSpPr txBox="1"/>
          <p:nvPr/>
        </p:nvSpPr>
        <p:spPr>
          <a:xfrm>
            <a:off x="1698982" y="5676461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275F5B-B2F6-4FF3-9C5C-9373EC1F634C}"/>
              </a:ext>
            </a:extLst>
          </p:cNvPr>
          <p:cNvSpPr txBox="1"/>
          <p:nvPr/>
        </p:nvSpPr>
        <p:spPr>
          <a:xfrm>
            <a:off x="342707" y="565153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87917A-4EBA-4984-9704-5CC5985C9C57}"/>
                  </a:ext>
                </a:extLst>
              </p:cNvPr>
              <p:cNvSpPr txBox="1"/>
              <p:nvPr/>
            </p:nvSpPr>
            <p:spPr>
              <a:xfrm>
                <a:off x="153080" y="6202200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87917A-4EBA-4984-9704-5CC5985C9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0" y="6202200"/>
                <a:ext cx="945931" cy="369332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BA1A88-CF91-449B-B497-11F16C0DAF04}"/>
                  </a:ext>
                </a:extLst>
              </p:cNvPr>
              <p:cNvSpPr txBox="1"/>
              <p:nvPr/>
            </p:nvSpPr>
            <p:spPr>
              <a:xfrm>
                <a:off x="1526002" y="6230459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BA1A88-CF91-449B-B497-11F16C0D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02" y="6230459"/>
                <a:ext cx="945931" cy="369332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2E71-D7E2-48F8-80C2-19345D5FD2EC}"/>
                  </a:ext>
                </a:extLst>
              </p:cNvPr>
              <p:cNvSpPr txBox="1"/>
              <p:nvPr/>
            </p:nvSpPr>
            <p:spPr>
              <a:xfrm>
                <a:off x="3325199" y="5318924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2E71-D7E2-48F8-80C2-19345D5F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99" y="5318924"/>
                <a:ext cx="945931" cy="369332"/>
              </a:xfrm>
              <a:prstGeom prst="rect">
                <a:avLst/>
              </a:prstGeom>
              <a:blipFill>
                <a:blip r:embed="rId11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1F0CBA-C99E-4CE6-AE9B-3C8F12213758}"/>
                  </a:ext>
                </a:extLst>
              </p:cNvPr>
              <p:cNvSpPr txBox="1"/>
              <p:nvPr/>
            </p:nvSpPr>
            <p:spPr>
              <a:xfrm>
                <a:off x="4965697" y="1695787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1F0CBA-C99E-4CE6-AE9B-3C8F12213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97" y="1695787"/>
                <a:ext cx="94593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323DB2-5206-473F-A915-32A367EE0D79}"/>
              </a:ext>
            </a:extLst>
          </p:cNvPr>
          <p:cNvCxnSpPr>
            <a:stCxn id="30" idx="2"/>
          </p:cNvCxnSpPr>
          <p:nvPr/>
        </p:nvCxnSpPr>
        <p:spPr>
          <a:xfrm flipH="1">
            <a:off x="4723959" y="2065119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A5686E-7845-4F1F-8903-B80BE303BE1C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438663" y="2065119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C229BC1-E88F-42EA-B56B-B2A25C6CA023}"/>
              </a:ext>
            </a:extLst>
          </p:cNvPr>
          <p:cNvSpPr txBox="1"/>
          <p:nvPr/>
        </p:nvSpPr>
        <p:spPr>
          <a:xfrm>
            <a:off x="5796014" y="2090043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2C594B-982F-43E3-BD78-1889C379341F}"/>
              </a:ext>
            </a:extLst>
          </p:cNvPr>
          <p:cNvSpPr txBox="1"/>
          <p:nvPr/>
        </p:nvSpPr>
        <p:spPr>
          <a:xfrm>
            <a:off x="4439739" y="206511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776FCF-8A94-4A06-BEDB-E6B92EA49D8A}"/>
                  </a:ext>
                </a:extLst>
              </p:cNvPr>
              <p:cNvSpPr txBox="1"/>
              <p:nvPr/>
            </p:nvSpPr>
            <p:spPr>
              <a:xfrm>
                <a:off x="4250112" y="2615782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776FCF-8A94-4A06-BEDB-E6B92EA49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12" y="2615782"/>
                <a:ext cx="945931" cy="369332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220599-D0B7-46F5-BD28-31F55F3DB5A8}"/>
                  </a:ext>
                </a:extLst>
              </p:cNvPr>
              <p:cNvSpPr txBox="1"/>
              <p:nvPr/>
            </p:nvSpPr>
            <p:spPr>
              <a:xfrm>
                <a:off x="5623034" y="2644041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220599-D0B7-46F5-BD28-31F55F3DB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34" y="2644041"/>
                <a:ext cx="945931" cy="369332"/>
              </a:xfrm>
              <a:prstGeom prst="rect">
                <a:avLst/>
              </a:prstGeom>
              <a:blipFill>
                <a:blip r:embed="rId14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C64E13-599A-4F68-84A6-513C09CD296A}"/>
                  </a:ext>
                </a:extLst>
              </p:cNvPr>
              <p:cNvSpPr txBox="1"/>
              <p:nvPr/>
            </p:nvSpPr>
            <p:spPr>
              <a:xfrm>
                <a:off x="5710012" y="4740002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C64E13-599A-4F68-84A6-513C09CD2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2" y="4740002"/>
                <a:ext cx="94593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48940F-19E2-41FB-9D08-4EEA7266AC4D}"/>
              </a:ext>
            </a:extLst>
          </p:cNvPr>
          <p:cNvCxnSpPr>
            <a:stCxn id="37" idx="2"/>
          </p:cNvCxnSpPr>
          <p:nvPr/>
        </p:nvCxnSpPr>
        <p:spPr>
          <a:xfrm flipH="1">
            <a:off x="5468274" y="5109334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F5E47C-C92A-4778-8A3F-81917C9C1ADC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182978" y="5109334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5C34A-B705-46A5-A00E-A3370B488B3B}"/>
              </a:ext>
            </a:extLst>
          </p:cNvPr>
          <p:cNvSpPr txBox="1"/>
          <p:nvPr/>
        </p:nvSpPr>
        <p:spPr>
          <a:xfrm>
            <a:off x="6540329" y="513425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330937-2105-4A29-81E9-47CD4AAEAD42}"/>
              </a:ext>
            </a:extLst>
          </p:cNvPr>
          <p:cNvSpPr txBox="1"/>
          <p:nvPr/>
        </p:nvSpPr>
        <p:spPr>
          <a:xfrm>
            <a:off x="5184054" y="5109334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6AA18E-EC1B-4909-9779-D1DE568591DA}"/>
                  </a:ext>
                </a:extLst>
              </p:cNvPr>
              <p:cNvSpPr txBox="1"/>
              <p:nvPr/>
            </p:nvSpPr>
            <p:spPr>
              <a:xfrm>
                <a:off x="4994427" y="5659997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6AA18E-EC1B-4909-9779-D1DE56859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27" y="5659997"/>
                <a:ext cx="945931" cy="369332"/>
              </a:xfrm>
              <a:prstGeom prst="rect">
                <a:avLst/>
              </a:prstGeom>
              <a:blipFill>
                <a:blip r:embed="rId16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E55584-5175-4C84-96FA-6E5B893AD045}"/>
                  </a:ext>
                </a:extLst>
              </p:cNvPr>
              <p:cNvSpPr txBox="1"/>
              <p:nvPr/>
            </p:nvSpPr>
            <p:spPr>
              <a:xfrm>
                <a:off x="6367349" y="5688256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E55584-5175-4C84-96FA-6E5B893AD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49" y="5688256"/>
                <a:ext cx="945931" cy="369332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CFE8CCB-5FD4-4407-B37A-5107F1B990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73592" y="1982751"/>
              <a:ext cx="4121368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0342">
                      <a:extLst>
                        <a:ext uri="{9D8B030D-6E8A-4147-A177-3AD203B41FA5}">
                          <a16:colId xmlns:a16="http://schemas.microsoft.com/office/drawing/2014/main" val="1376339374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2285355918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481158082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11090608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11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64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602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823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516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60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0369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6824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2294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CFE8CCB-5FD4-4407-B37A-5107F1B990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423973"/>
                  </p:ext>
                </p:extLst>
              </p:nvPr>
            </p:nvGraphicFramePr>
            <p:xfrm>
              <a:off x="7573592" y="1982751"/>
              <a:ext cx="4121368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0342">
                      <a:extLst>
                        <a:ext uri="{9D8B030D-6E8A-4147-A177-3AD203B41FA5}">
                          <a16:colId xmlns:a16="http://schemas.microsoft.com/office/drawing/2014/main" val="1376339374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2285355918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481158082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11090608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592" t="-1639" r="-301775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000" t="-1639" r="-2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01183" t="-1639" r="-101183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301183" t="-1639" r="-1183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911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64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602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823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516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60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0369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6824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2294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446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D04F-D06E-403C-9EDD-F13D20F1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Machine Learning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10FCB-B931-4410-8B63-83D8AFB74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Model Structure </a:t>
            </a:r>
            <a:r>
              <a:rPr lang="en-US" dirty="0"/>
              <a:t>– Structure of the function the algorithm learns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Loss Function </a:t>
            </a:r>
            <a:r>
              <a:rPr lang="en-US" dirty="0"/>
              <a:t>– What the learning algorithm optimizes for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Optimization</a:t>
            </a:r>
            <a:r>
              <a:rPr lang="en-US" dirty="0"/>
              <a:t> – How the learning algorithm finds the best model</a:t>
            </a:r>
          </a:p>
        </p:txBody>
      </p:sp>
    </p:spTree>
    <p:extLst>
      <p:ext uri="{BB962C8B-B14F-4D97-AF65-F5344CB8AC3E}">
        <p14:creationId xmlns:p14="http://schemas.microsoft.com/office/powerpoint/2010/main" val="3006922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6B856F-4E2C-4866-A79F-D3F17302974B}"/>
              </a:ext>
            </a:extLst>
          </p:cNvPr>
          <p:cNvSpPr/>
          <p:nvPr/>
        </p:nvSpPr>
        <p:spPr>
          <a:xfrm rot="21044250">
            <a:off x="682172" y="2321005"/>
            <a:ext cx="1082765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75579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7283-AAB3-46C5-9906-3226BD2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Evaluation Metrics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3916D3-CDFC-4586-8FF7-FC8C85506CAD}"/>
              </a:ext>
            </a:extLst>
          </p:cNvPr>
          <p:cNvGraphicFramePr>
            <a:graphicFrameLocks noGrp="1"/>
          </p:cNvGraphicFramePr>
          <p:nvPr/>
        </p:nvGraphicFramePr>
        <p:xfrm>
          <a:off x="384419" y="1690689"/>
          <a:ext cx="1435100" cy="2095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61099436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23912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Prediction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5650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399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261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654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2332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9238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408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489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53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383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1296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D9B12E-7DA6-4D40-A784-EBBA84C2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42" y="1690688"/>
            <a:ext cx="3095238" cy="197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F7C2F1-2B15-4A76-AC41-32272FD8EC77}"/>
              </a:ext>
            </a:extLst>
          </p:cNvPr>
          <p:cNvSpPr/>
          <p:nvPr/>
        </p:nvSpPr>
        <p:spPr>
          <a:xfrm>
            <a:off x="4463561" y="2676402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68E11-5F98-4175-A4C5-CDE733C34EAA}"/>
              </a:ext>
            </a:extLst>
          </p:cNvPr>
          <p:cNvSpPr/>
          <p:nvPr/>
        </p:nvSpPr>
        <p:spPr>
          <a:xfrm>
            <a:off x="5151457" y="2676402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EF75B-6680-4A80-9152-77A401DD41C0}"/>
              </a:ext>
            </a:extLst>
          </p:cNvPr>
          <p:cNvSpPr/>
          <p:nvPr/>
        </p:nvSpPr>
        <p:spPr>
          <a:xfrm>
            <a:off x="4463561" y="3124810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9ECCC4-0541-4DCF-830C-88321B6A9F37}"/>
              </a:ext>
            </a:extLst>
          </p:cNvPr>
          <p:cNvSpPr/>
          <p:nvPr/>
        </p:nvSpPr>
        <p:spPr>
          <a:xfrm>
            <a:off x="5151457" y="3124810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A0A3C-7ACF-40E2-B825-CB8FA77D2488}"/>
              </a:ext>
            </a:extLst>
          </p:cNvPr>
          <p:cNvSpPr txBox="1"/>
          <p:nvPr/>
        </p:nvSpPr>
        <p:spPr>
          <a:xfrm>
            <a:off x="6717324" y="1995854"/>
            <a:ext cx="5231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Accuracy: What fraction does it get right</a:t>
            </a:r>
          </a:p>
          <a:p>
            <a:r>
              <a:rPr lang="en-US" dirty="0"/>
              <a:t>	(# TP + # TN) / # Total</a:t>
            </a:r>
          </a:p>
          <a:p>
            <a:endParaRPr lang="en-US" dirty="0"/>
          </a:p>
          <a:p>
            <a:r>
              <a:rPr lang="en-US" dirty="0"/>
              <a:t>Precision: When it says 1 how often is it right</a:t>
            </a:r>
          </a:p>
          <a:p>
            <a:r>
              <a:rPr lang="en-US" dirty="0"/>
              <a:t>	# TP / (# TP + # FP)</a:t>
            </a:r>
          </a:p>
          <a:p>
            <a:endParaRPr lang="en-US" dirty="0"/>
          </a:p>
          <a:p>
            <a:r>
              <a:rPr lang="en-US" dirty="0"/>
              <a:t>Recall: What fraction of 1s does it get right</a:t>
            </a:r>
          </a:p>
          <a:p>
            <a:r>
              <a:rPr lang="en-US" dirty="0"/>
              <a:t>	# TP / (# TP + # FN)</a:t>
            </a:r>
          </a:p>
          <a:p>
            <a:endParaRPr lang="en-US" dirty="0"/>
          </a:p>
          <a:p>
            <a:r>
              <a:rPr lang="en-US" dirty="0"/>
              <a:t>False Positive Rate: What fraction of 0s are called 1s</a:t>
            </a:r>
          </a:p>
          <a:p>
            <a:r>
              <a:rPr lang="en-US" dirty="0"/>
              <a:t>	# FP / (# FP + # TN)</a:t>
            </a:r>
          </a:p>
          <a:p>
            <a:endParaRPr lang="en-US" dirty="0"/>
          </a:p>
          <a:p>
            <a:r>
              <a:rPr lang="en-US" dirty="0"/>
              <a:t>False Negative Rate: What fraction of 1s are called 0s</a:t>
            </a:r>
          </a:p>
          <a:p>
            <a:r>
              <a:rPr lang="en-US" dirty="0"/>
              <a:t>	# FN / (# TP + # FN)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8A930C-038B-450A-BE4B-B327EF57E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42" y="3931137"/>
            <a:ext cx="3095238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118B-2840-4F69-8940-70D2CE94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B83033-E3A9-4563-8411-8EBDF9DF6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B83033-E3A9-4563-8411-8EBDF9DF6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D4B701-7DF3-4C3C-BEFB-B315A62E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482" y="1687008"/>
            <a:ext cx="3047619" cy="231428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A80902-B4F2-42AB-9A88-561835BF0B49}"/>
              </a:ext>
            </a:extLst>
          </p:cNvPr>
          <p:cNvGraphicFramePr>
            <a:graphicFrameLocks noGrp="1"/>
          </p:cNvGraphicFramePr>
          <p:nvPr/>
        </p:nvGraphicFramePr>
        <p:xfrm>
          <a:off x="1390162" y="4575847"/>
          <a:ext cx="208279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006">
                  <a:extLst>
                    <a:ext uri="{9D8B030D-6E8A-4147-A177-3AD203B41FA5}">
                      <a16:colId xmlns:a16="http://schemas.microsoft.com/office/drawing/2014/main" val="895677628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422037236"/>
                    </a:ext>
                  </a:extLst>
                </a:gridCol>
                <a:gridCol w="583984">
                  <a:extLst>
                    <a:ext uri="{9D8B030D-6E8A-4147-A177-3AD203B41FA5}">
                      <a16:colId xmlns:a16="http://schemas.microsoft.com/office/drawing/2014/main" val="1875372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587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5EAF76-D863-485D-9357-ACD295E5B8F2}"/>
              </a:ext>
            </a:extLst>
          </p:cNvPr>
          <p:cNvGraphicFramePr>
            <a:graphicFrameLocks noGrp="1"/>
          </p:cNvGraphicFramePr>
          <p:nvPr/>
        </p:nvGraphicFramePr>
        <p:xfrm>
          <a:off x="4762208" y="4575755"/>
          <a:ext cx="133379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653">
                  <a:extLst>
                    <a:ext uri="{9D8B030D-6E8A-4147-A177-3AD203B41FA5}">
                      <a16:colId xmlns:a16="http://schemas.microsoft.com/office/drawing/2014/main" val="422037236"/>
                    </a:ext>
                  </a:extLst>
                </a:gridCol>
                <a:gridCol w="684139">
                  <a:extLst>
                    <a:ext uri="{9D8B030D-6E8A-4147-A177-3AD203B41FA5}">
                      <a16:colId xmlns:a16="http://schemas.microsoft.com/office/drawing/2014/main" val="1875372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5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7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4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343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5F5340-8ABD-4B49-8CDD-64B805FC3557}"/>
              </a:ext>
            </a:extLst>
          </p:cNvPr>
          <p:cNvSpPr txBox="1"/>
          <p:nvPr/>
        </p:nvSpPr>
        <p:spPr>
          <a:xfrm>
            <a:off x="1160585" y="4207217"/>
            <a:ext cx="131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7D144-EDD2-4B76-8A13-E605F8A8FA0E}"/>
              </a:ext>
            </a:extLst>
          </p:cNvPr>
          <p:cNvSpPr txBox="1"/>
          <p:nvPr/>
        </p:nvSpPr>
        <p:spPr>
          <a:xfrm>
            <a:off x="10668240" y="2312644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D0673-06E7-46E5-B31B-2A190558369C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9049407" y="2497310"/>
            <a:ext cx="1618833" cy="34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B4231F-F422-4677-82BC-CD9FE95D8ED9}"/>
              </a:ext>
            </a:extLst>
          </p:cNvPr>
          <p:cNvSpPr txBox="1"/>
          <p:nvPr/>
        </p:nvSpPr>
        <p:spPr>
          <a:xfrm>
            <a:off x="9180205" y="3031445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1CF9F-1A23-406B-948B-D6D3551229C2}"/>
              </a:ext>
            </a:extLst>
          </p:cNvPr>
          <p:cNvSpPr txBox="1"/>
          <p:nvPr/>
        </p:nvSpPr>
        <p:spPr>
          <a:xfrm>
            <a:off x="7674101" y="2506124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65BEA9-DC89-44F7-BD37-9DFEA76EE16C}"/>
              </a:ext>
            </a:extLst>
          </p:cNvPr>
          <p:cNvCxnSpPr/>
          <p:nvPr/>
        </p:nvCxnSpPr>
        <p:spPr>
          <a:xfrm flipV="1">
            <a:off x="8990789" y="1566041"/>
            <a:ext cx="0" cy="264117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3331-1A05-484C-AFD3-69F91C33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– Loss and Optimization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947A13-4D79-4142-BACA-CDEEF58D6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0C8A5-FA23-447C-90C0-D807256D5B9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6612" y="2638608"/>
                <a:ext cx="3709725" cy="118250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0C8A5-FA23-447C-90C0-D807256D5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6612" y="2638608"/>
                <a:ext cx="3709725" cy="11825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B0E29-1A6E-4351-B796-D916CDE4A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81F8D-4468-488F-97A2-32D496E2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7" y="3539727"/>
            <a:ext cx="2296916" cy="1470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714E149-5ED6-489A-8B88-FC6EC62FD1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612" y="5287924"/>
                <a:ext cx="3996127" cy="10956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𝑑𝑎𝑡𝑎𝑆𝑒𝑡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714E149-5ED6-489A-8B88-FC6EC62F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5287924"/>
                <a:ext cx="3996127" cy="1095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82D39C-A112-4613-9AE8-FF5E436C15B4}"/>
                  </a:ext>
                </a:extLst>
              </p:cNvPr>
              <p:cNvSpPr/>
              <p:nvPr/>
            </p:nvSpPr>
            <p:spPr>
              <a:xfrm>
                <a:off x="6096000" y="2566798"/>
                <a:ext cx="4223399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𝐿𝑜𝑠𝑠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𝑇𝑟𝑎𝑖𝑛𝑆𝑒𝑡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^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82D39C-A112-4613-9AE8-FF5E436C1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66798"/>
                <a:ext cx="4223399" cy="879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427B56-A6DC-4DF9-AB8F-0DA19E2B266E}"/>
                  </a:ext>
                </a:extLst>
              </p:cNvPr>
              <p:cNvSpPr/>
              <p:nvPr/>
            </p:nvSpPr>
            <p:spPr>
              <a:xfrm>
                <a:off x="5997575" y="3725056"/>
                <a:ext cx="6121972" cy="3145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Initialize weights to 0</a:t>
                </a:r>
              </a:p>
              <a:p>
                <a:r>
                  <a:rPr lang="en-US" dirty="0"/>
                  <a:t>Do ‘</a:t>
                </a:r>
                <a:r>
                  <a:rPr lang="en-US" dirty="0" err="1"/>
                  <a:t>numIterations</a:t>
                </a:r>
                <a:r>
                  <a:rPr lang="en-US" dirty="0"/>
                  <a:t>’ steps of gradient descent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gradient for each weight by averaging across the training set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Update each weight by taking a step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opposite the gradient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Parameters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– Step size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numIterations</a:t>
                </a:r>
                <a:r>
                  <a:rPr lang="en-US" dirty="0"/>
                  <a:t> – # iterations of gradient descent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Threshold – to 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into a classification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427B56-A6DC-4DF9-AB8F-0DA19E2B2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575" y="3725056"/>
                <a:ext cx="6121972" cy="3145541"/>
              </a:xfrm>
              <a:prstGeom prst="rect">
                <a:avLst/>
              </a:prstGeom>
              <a:blipFill>
                <a:blip r:embed="rId6"/>
                <a:stretch>
                  <a:fillRect l="-896" t="-969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5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A5E2-09DE-4655-B450-E5A5F3FB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Feature Types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2CD0A5-E022-42DD-8467-AACF9EE39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443" y="1690687"/>
            <a:ext cx="289297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Binary Features</a:t>
            </a:r>
          </a:p>
          <a:p>
            <a:pPr lvl="1"/>
            <a:endParaRPr lang="en-US" dirty="0"/>
          </a:p>
          <a:p>
            <a:r>
              <a:rPr lang="en-US" sz="1800" dirty="0" err="1"/>
              <a:t>ContainsWord</a:t>
            </a:r>
            <a:r>
              <a:rPr lang="en-US" sz="1800" dirty="0"/>
              <a:t>(call)?</a:t>
            </a:r>
          </a:p>
          <a:p>
            <a:endParaRPr lang="en-US" sz="1800" dirty="0"/>
          </a:p>
          <a:p>
            <a:r>
              <a:rPr lang="en-US" sz="1800" dirty="0" err="1"/>
              <a:t>IsLongSMSMessage</a:t>
            </a:r>
            <a:r>
              <a:rPr lang="en-US" sz="1800" dirty="0"/>
              <a:t>?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Contains(*#)?</a:t>
            </a:r>
          </a:p>
          <a:p>
            <a:endParaRPr lang="en-US" sz="1800" dirty="0"/>
          </a:p>
          <a:p>
            <a:r>
              <a:rPr lang="en-US" sz="1800" dirty="0" err="1"/>
              <a:t>ContainsPunctuation</a:t>
            </a:r>
            <a:r>
              <a:rPr lang="en-US" sz="1800" dirty="0"/>
              <a:t>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B4441B-F54D-4FDA-A40E-E277FB0400E2}"/>
              </a:ext>
            </a:extLst>
          </p:cNvPr>
          <p:cNvSpPr txBox="1">
            <a:spLocks/>
          </p:cNvSpPr>
          <p:nvPr/>
        </p:nvSpPr>
        <p:spPr>
          <a:xfrm>
            <a:off x="8573718" y="1690687"/>
            <a:ext cx="289297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Numeric Features</a:t>
            </a:r>
            <a:br>
              <a:rPr lang="en-US" dirty="0"/>
            </a:br>
            <a:endParaRPr lang="en-US" dirty="0"/>
          </a:p>
          <a:p>
            <a:r>
              <a:rPr lang="en-US" sz="1800" dirty="0" err="1"/>
              <a:t>CountOfWord</a:t>
            </a:r>
            <a:r>
              <a:rPr lang="en-US" sz="1800" dirty="0"/>
              <a:t>(call)</a:t>
            </a:r>
          </a:p>
          <a:p>
            <a:endParaRPr lang="en-US" sz="1800" dirty="0"/>
          </a:p>
          <a:p>
            <a:r>
              <a:rPr lang="en-US" sz="1800" dirty="0" err="1"/>
              <a:t>MessageLength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FirstNumberInMessage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WritingGradeLevel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AEBBC6-402B-4DC1-A127-48126C1B35C8}"/>
              </a:ext>
            </a:extLst>
          </p:cNvPr>
          <p:cNvSpPr txBox="1">
            <a:spLocks/>
          </p:cNvSpPr>
          <p:nvPr/>
        </p:nvSpPr>
        <p:spPr>
          <a:xfrm>
            <a:off x="4018844" y="1690688"/>
            <a:ext cx="4165600" cy="442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00" dirty="0"/>
              <a:t>Categorical Features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sz="2300" dirty="0" err="1"/>
              <a:t>FirstWordPOS</a:t>
            </a:r>
            <a:r>
              <a:rPr lang="en-US" sz="2300" dirty="0"/>
              <a:t> -&gt;</a:t>
            </a:r>
          </a:p>
          <a:p>
            <a:pPr marL="457200" lvl="1" indent="0">
              <a:buNone/>
            </a:pPr>
            <a:r>
              <a:rPr lang="en-US" sz="2300" dirty="0"/>
              <a:t>{ Verb, Noun, Other }</a:t>
            </a:r>
          </a:p>
          <a:p>
            <a:pPr marL="457200" lvl="1" indent="0">
              <a:buNone/>
            </a:pPr>
            <a:endParaRPr lang="en-US" sz="2300" dirty="0"/>
          </a:p>
          <a:p>
            <a:r>
              <a:rPr lang="en-US" sz="2300" dirty="0" err="1"/>
              <a:t>MessageLength</a:t>
            </a:r>
            <a:r>
              <a:rPr lang="en-US" sz="2300" dirty="0"/>
              <a:t> -&gt;</a:t>
            </a:r>
          </a:p>
          <a:p>
            <a:pPr marL="457200" lvl="1" indent="0">
              <a:buNone/>
            </a:pPr>
            <a:r>
              <a:rPr lang="en-US" sz="2300" dirty="0"/>
              <a:t>{ Short, Medium, Long, </a:t>
            </a:r>
            <a:r>
              <a:rPr lang="en-US" sz="2300" dirty="0" err="1"/>
              <a:t>VeryLong</a:t>
            </a:r>
            <a:r>
              <a:rPr lang="en-US" sz="2300" dirty="0"/>
              <a:t> }</a:t>
            </a:r>
          </a:p>
          <a:p>
            <a:pPr marL="457200" lvl="1" indent="0">
              <a:buNone/>
            </a:pPr>
            <a:endParaRPr lang="en-US" sz="2300" dirty="0"/>
          </a:p>
          <a:p>
            <a:r>
              <a:rPr lang="en-US" sz="2300" dirty="0" err="1"/>
              <a:t>TokenType</a:t>
            </a:r>
            <a:r>
              <a:rPr lang="en-US" sz="2300" dirty="0"/>
              <a:t> -&gt;</a:t>
            </a:r>
          </a:p>
          <a:p>
            <a:pPr marL="457200" lvl="1" indent="0">
              <a:buNone/>
            </a:pPr>
            <a:r>
              <a:rPr lang="en-US" sz="2300" dirty="0"/>
              <a:t>{ Number, URL, Word, Phone#, Unknown }</a:t>
            </a:r>
          </a:p>
          <a:p>
            <a:endParaRPr lang="en-US" sz="2300" dirty="0"/>
          </a:p>
          <a:p>
            <a:r>
              <a:rPr lang="en-US" sz="2300" dirty="0" err="1"/>
              <a:t>GrammarAnalysis</a:t>
            </a:r>
            <a:r>
              <a:rPr lang="en-US" sz="2300" dirty="0"/>
              <a:t> -&gt;</a:t>
            </a:r>
          </a:p>
          <a:p>
            <a:pPr lvl="1"/>
            <a:r>
              <a:rPr lang="en-US" sz="2300" dirty="0"/>
              <a:t>{ Fragment, </a:t>
            </a:r>
            <a:r>
              <a:rPr lang="en-US" sz="2300" dirty="0" err="1"/>
              <a:t>SimpleSentence</a:t>
            </a:r>
            <a:r>
              <a:rPr lang="en-US" sz="2300" dirty="0"/>
              <a:t>, </a:t>
            </a:r>
            <a:r>
              <a:rPr lang="en-US" sz="2300" dirty="0" err="1"/>
              <a:t>ComplexSentence</a:t>
            </a:r>
            <a:r>
              <a:rPr lang="en-US" sz="2300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602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F5D4-8881-4695-8EB2-73B06031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 for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E4D7-003B-40F6-8D87-C0A0876F17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Tokenizing</a:t>
            </a:r>
          </a:p>
          <a:p>
            <a:endParaRPr lang="en-US" dirty="0"/>
          </a:p>
          <a:p>
            <a:r>
              <a:rPr lang="en-US" dirty="0"/>
              <a:t>Bag of Words</a:t>
            </a:r>
          </a:p>
          <a:p>
            <a:endParaRPr lang="en-US" dirty="0"/>
          </a:p>
          <a:p>
            <a:r>
              <a:rPr lang="en-US" dirty="0"/>
              <a:t>N-grams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CBEC0-78AB-4ACD-AE9E-42A028DAF0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NLP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2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1F7B-BA17-42E6-8A15-1315222E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80"/>
            <a:ext cx="10515600" cy="717339"/>
          </a:xfrm>
        </p:spPr>
        <p:txBody>
          <a:bodyPr/>
          <a:lstStyle/>
          <a:p>
            <a:r>
              <a:rPr lang="en-US" dirty="0"/>
              <a:t>Intuition about the Normal Distribution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913F83-7088-4566-9052-E43C981F99EA}"/>
              </a:ext>
            </a:extLst>
          </p:cNvPr>
          <p:cNvGraphicFramePr>
            <a:graphicFrameLocks/>
          </p:cNvGraphicFramePr>
          <p:nvPr/>
        </p:nvGraphicFramePr>
        <p:xfrm>
          <a:off x="652585" y="4089645"/>
          <a:ext cx="4156482" cy="240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73C663-0F6B-4B49-AF93-3737B28FCFC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908797" y="1690688"/>
                <a:ext cx="2946400" cy="9011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73C663-0F6B-4B49-AF93-3737B28FC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908797" y="1690688"/>
                <a:ext cx="2946400" cy="901147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BD33A4C2-7510-4A44-BF9C-B12C9FF882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8797" y="2565677"/>
                <a:ext cx="4605868" cy="9011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𝐴𝑐𝑐𝑢𝑟𝑎𝑐𝑦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𝐴𝑐𝑐𝑢𝑟𝑎𝑐𝑦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(1 −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𝐴𝑐𝑐𝑢𝑟𝑎𝑐𝑦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BD33A4C2-7510-4A44-BF9C-B12C9FF8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797" y="2565677"/>
                <a:ext cx="4605868" cy="901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C81A75-9588-41FD-9A65-5DDD5C8A06D0}"/>
              </a:ext>
            </a:extLst>
          </p:cNvPr>
          <p:cNvGraphicFramePr>
            <a:graphicFrameLocks/>
          </p:cNvGraphicFramePr>
          <p:nvPr/>
        </p:nvGraphicFramePr>
        <p:xfrm>
          <a:off x="6824784" y="37957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1B5D90-D684-4110-9B31-E475CCF20A08}"/>
              </a:ext>
            </a:extLst>
          </p:cNvPr>
          <p:cNvSpPr txBox="1"/>
          <p:nvPr/>
        </p:nvSpPr>
        <p:spPr>
          <a:xfrm>
            <a:off x="652585" y="987099"/>
            <a:ext cx="6070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Central Limit Theorem</a:t>
            </a:r>
            <a:r>
              <a:rPr lang="en-US" dirty="0"/>
              <a:t>: distribution of sample means approximates a normal distribution as the sample size gets large…</a:t>
            </a:r>
          </a:p>
          <a:p>
            <a:endParaRPr lang="en-US" dirty="0"/>
          </a:p>
          <a:p>
            <a:r>
              <a:rPr lang="en-US" dirty="0"/>
              <a:t>where the average of sample means is the population mean…</a:t>
            </a:r>
          </a:p>
          <a:p>
            <a:endParaRPr lang="en-US" dirty="0"/>
          </a:p>
          <a:p>
            <a:r>
              <a:rPr lang="en-US" dirty="0"/>
              <a:t>and the variance of the sample means is proportional to population variance…</a:t>
            </a:r>
          </a:p>
        </p:txBody>
      </p:sp>
    </p:spTree>
    <p:extLst>
      <p:ext uri="{BB962C8B-B14F-4D97-AF65-F5344CB8AC3E}">
        <p14:creationId xmlns:p14="http://schemas.microsoft.com/office/powerpoint/2010/main" val="22227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1866</Words>
  <Application>Microsoft Office PowerPoint</Application>
  <PresentationFormat>Widescreen</PresentationFormat>
  <Paragraphs>662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A Review of the Course Part 1</vt:lpstr>
      <vt:lpstr>Machine Learning Algorithms</vt:lpstr>
      <vt:lpstr>Components of a Machine Learning Algorithm</vt:lpstr>
      <vt:lpstr>Basic Evaluation Metrics</vt:lpstr>
      <vt:lpstr>Structure of Logistic Regression</vt:lpstr>
      <vt:lpstr>Logistic Regression – Loss and Optimization</vt:lpstr>
      <vt:lpstr>Basic Feature Types</vt:lpstr>
      <vt:lpstr>Feature Engineering for Text</vt:lpstr>
      <vt:lpstr>Intuition about the Normal Distribution</vt:lpstr>
      <vt:lpstr>Confidence Intervals</vt:lpstr>
      <vt:lpstr>Comparing Models using Confidence Intervals</vt:lpstr>
      <vt:lpstr>Finding Hyperparameters with Cross Validation</vt:lpstr>
      <vt:lpstr>ROC Comparisons</vt:lpstr>
      <vt:lpstr>Operating Points</vt:lpstr>
      <vt:lpstr>Quick Note about MLE vs MAP</vt:lpstr>
      <vt:lpstr>Example of using Bayes Theorem</vt:lpstr>
      <vt:lpstr>Naïve Bayes</vt:lpstr>
      <vt:lpstr>Implementing with ML: ‘Run Time’ vs ‘Creation Time’</vt:lpstr>
      <vt:lpstr>Summary: Components of an Implementation</vt:lpstr>
      <vt:lpstr>Structure of a Decision Tree</vt:lpstr>
      <vt:lpstr>Decision Trees: Basics</vt:lpstr>
      <vt:lpstr>Decision Tree Optimization</vt:lpstr>
      <vt:lpstr>Types of goals</vt:lpstr>
      <vt:lpstr>Balancing an Intelligent Experience</vt:lpstr>
      <vt:lpstr>Bias and Variance</vt:lpstr>
      <vt:lpstr>Overfitting vs Underfitting</vt:lpstr>
      <vt:lpstr>Bagging</vt:lpstr>
      <vt:lpstr>Random Forests</vt:lpstr>
      <vt:lpstr>Example RandomForest Predict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Approaching your Own Intelligent System Project</dc:title>
  <dc:creator>Geoff Hulten</dc:creator>
  <cp:lastModifiedBy>Geoff Hulten</cp:lastModifiedBy>
  <cp:revision>25</cp:revision>
  <dcterms:created xsi:type="dcterms:W3CDTF">2018-11-24T22:24:07Z</dcterms:created>
  <dcterms:modified xsi:type="dcterms:W3CDTF">2019-10-27T22:57:16Z</dcterms:modified>
</cp:coreProperties>
</file>